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304" r:id="rId2"/>
    <p:sldId id="902" r:id="rId3"/>
    <p:sldId id="905" r:id="rId4"/>
    <p:sldId id="308" r:id="rId5"/>
    <p:sldId id="904" r:id="rId6"/>
    <p:sldId id="326" r:id="rId7"/>
    <p:sldId id="901" r:id="rId8"/>
    <p:sldId id="903" r:id="rId9"/>
    <p:sldId id="88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35"/>
    <a:srgbClr val="FFA500"/>
    <a:srgbClr val="FFB93B"/>
    <a:srgbClr val="FFD589"/>
    <a:srgbClr val="FFB2B2"/>
    <a:srgbClr val="E2F0D9"/>
    <a:srgbClr val="FFE9C1"/>
    <a:srgbClr val="FFC865"/>
    <a:srgbClr val="FBD589"/>
    <a:srgbClr val="C6E1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EB21AC-2DF0-4502-BE9C-3B29D1117275}" v="3" dt="2025-07-08T12:50:02.0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4"/>
    <p:restoredTop sz="94639"/>
  </p:normalViewPr>
  <p:slideViewPr>
    <p:cSldViewPr snapToGrid="0">
      <p:cViewPr varScale="1">
        <p:scale>
          <a:sx n="103" d="100"/>
          <a:sy n="103" d="100"/>
        </p:scale>
        <p:origin x="8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8/07/2025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4434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A7BAC-464A-F3D0-5D7A-AC7037A08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0F0A98B-F426-EC19-F54A-D968E95A7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EAAE078-1ABE-8D4F-8E93-A85B5F09FF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6CDDABE-8734-E705-DE3C-00B67C467F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1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08.07.2025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08.07.2025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08.07.2025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5" Type="http://schemas.openxmlformats.org/officeDocument/2006/relationships/image" Target="../media/image28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24" Type="http://schemas.openxmlformats.org/officeDocument/2006/relationships/image" Target="../media/image27.pn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image" Target="../media/image26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5" Type="http://schemas.openxmlformats.org/officeDocument/2006/relationships/image" Target="../media/image28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24" Type="http://schemas.openxmlformats.org/officeDocument/2006/relationships/image" Target="../media/image27.pn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image" Target="../media/image26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33.png"/><Relationship Id="rId18" Type="http://schemas.openxmlformats.org/officeDocument/2006/relationships/image" Target="../media/image38.svg"/><Relationship Id="rId3" Type="http://schemas.openxmlformats.org/officeDocument/2006/relationships/image" Target="../media/image29.png"/><Relationship Id="rId21" Type="http://schemas.openxmlformats.org/officeDocument/2006/relationships/image" Target="../media/image39.png"/><Relationship Id="rId7" Type="http://schemas.openxmlformats.org/officeDocument/2006/relationships/image" Target="../media/image9.png"/><Relationship Id="rId12" Type="http://schemas.openxmlformats.org/officeDocument/2006/relationships/image" Target="../media/image24.sv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6.svg"/><Relationship Id="rId20" Type="http://schemas.openxmlformats.org/officeDocument/2006/relationships/image" Target="../media/image26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11" Type="http://schemas.openxmlformats.org/officeDocument/2006/relationships/image" Target="../media/image23.png"/><Relationship Id="rId5" Type="http://schemas.openxmlformats.org/officeDocument/2006/relationships/image" Target="../media/image31.png"/><Relationship Id="rId15" Type="http://schemas.openxmlformats.org/officeDocument/2006/relationships/image" Target="../media/image35.png"/><Relationship Id="rId10" Type="http://schemas.openxmlformats.org/officeDocument/2006/relationships/image" Target="../media/image20.svg"/><Relationship Id="rId19" Type="http://schemas.openxmlformats.org/officeDocument/2006/relationships/image" Target="../media/image25.png"/><Relationship Id="rId4" Type="http://schemas.openxmlformats.org/officeDocument/2006/relationships/image" Target="../media/image30.svg"/><Relationship Id="rId9" Type="http://schemas.openxmlformats.org/officeDocument/2006/relationships/image" Target="../media/image19.png"/><Relationship Id="rId14" Type="http://schemas.openxmlformats.org/officeDocument/2006/relationships/image" Target="../media/image3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32.svg"/><Relationship Id="rId3" Type="http://schemas.openxmlformats.org/officeDocument/2006/relationships/image" Target="../media/image41.svg"/><Relationship Id="rId7" Type="http://schemas.openxmlformats.org/officeDocument/2006/relationships/image" Target="../media/image38.svg"/><Relationship Id="rId12" Type="http://schemas.openxmlformats.org/officeDocument/2006/relationships/image" Target="../media/image31.png"/><Relationship Id="rId17" Type="http://schemas.openxmlformats.org/officeDocument/2006/relationships/image" Target="../media/image45.svg"/><Relationship Id="rId2" Type="http://schemas.openxmlformats.org/officeDocument/2006/relationships/image" Target="../media/image40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36.svg"/><Relationship Id="rId5" Type="http://schemas.openxmlformats.org/officeDocument/2006/relationships/image" Target="../media/image34.svg"/><Relationship Id="rId15" Type="http://schemas.openxmlformats.org/officeDocument/2006/relationships/image" Target="../media/image30.sv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43.sv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QMgEdH9ftk?feature=oembed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32.svg"/><Relationship Id="rId3" Type="http://schemas.openxmlformats.org/officeDocument/2006/relationships/image" Target="../media/image41.svg"/><Relationship Id="rId7" Type="http://schemas.openxmlformats.org/officeDocument/2006/relationships/image" Target="../media/image38.svg"/><Relationship Id="rId12" Type="http://schemas.openxmlformats.org/officeDocument/2006/relationships/image" Target="../media/image3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36.svg"/><Relationship Id="rId5" Type="http://schemas.openxmlformats.org/officeDocument/2006/relationships/image" Target="../media/image34.svg"/><Relationship Id="rId15" Type="http://schemas.openxmlformats.org/officeDocument/2006/relationships/image" Target="../media/image30.sv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43.sv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34.svg"/><Relationship Id="rId4" Type="http://schemas.openxmlformats.org/officeDocument/2006/relationships/image" Target="../media/image10.sv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2076" y="3025676"/>
            <a:ext cx="9465924" cy="539457"/>
          </a:xfrm>
        </p:spPr>
        <p:txBody>
          <a:bodyPr>
            <a:normAutofit/>
          </a:bodyPr>
          <a:lstStyle/>
          <a:p>
            <a:r>
              <a:rPr lang="de-AT" sz="3000"/>
              <a:t>Lernstrecke 2: Geld und Finanzinstrumente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8260"/>
            <a:ext cx="9144000" cy="1154589"/>
          </a:xfrm>
        </p:spPr>
        <p:txBody>
          <a:bodyPr>
            <a:normAutofit/>
          </a:bodyPr>
          <a:lstStyle/>
          <a:p>
            <a:r>
              <a:rPr lang="de-AT" sz="4900" b="1" dirty="0"/>
              <a:t>Good News</a:t>
            </a:r>
          </a:p>
        </p:txBody>
      </p:sp>
    </p:spTree>
    <p:extLst>
      <p:ext uri="{BB962C8B-B14F-4D97-AF65-F5344CB8AC3E}">
        <p14:creationId xmlns:p14="http://schemas.microsoft.com/office/powerpoint/2010/main" val="2661814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80CFE-D172-5D7F-506D-2CE4FB439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DB005-FA5C-FF90-F4E9-804994C86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Familie Klee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2B23052-6EC6-9259-7CDE-74B9D0333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2</a:t>
            </a:fld>
            <a:endParaRPr lang="de-AT"/>
          </a:p>
        </p:txBody>
      </p:sp>
      <p:pic>
        <p:nvPicPr>
          <p:cNvPr id="7" name="Grafik 6" descr="Mann in einem Pullover">
            <a:extLst>
              <a:ext uri="{FF2B5EF4-FFF2-40B4-BE49-F238E27FC236}">
                <a16:creationId xmlns:a16="http://schemas.microsoft.com/office/drawing/2014/main" id="{E7222A10-AF8F-9820-C685-16AB5420C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2390" y="4228130"/>
            <a:ext cx="2045970" cy="1908810"/>
          </a:xfrm>
          <a:prstGeom prst="rect">
            <a:avLst/>
          </a:prstGeom>
        </p:spPr>
      </p:pic>
      <p:pic>
        <p:nvPicPr>
          <p:cNvPr id="8" name="Grafik 7" descr="Frau mit langen gewellten Haaren">
            <a:extLst>
              <a:ext uri="{FF2B5EF4-FFF2-40B4-BE49-F238E27FC236}">
                <a16:creationId xmlns:a16="http://schemas.microsoft.com/office/drawing/2014/main" id="{72C01A3E-0C04-C198-D936-43C1EDBF78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64010" y="2960670"/>
            <a:ext cx="1631315" cy="1871980"/>
          </a:xfrm>
          <a:prstGeom prst="rect">
            <a:avLst/>
          </a:prstGeom>
        </p:spPr>
      </p:pic>
      <p:pic>
        <p:nvPicPr>
          <p:cNvPr id="13" name="Grafik 12" descr="Mann in Jacke">
            <a:extLst>
              <a:ext uri="{FF2B5EF4-FFF2-40B4-BE49-F238E27FC236}">
                <a16:creationId xmlns:a16="http://schemas.microsoft.com/office/drawing/2014/main" id="{F34BE105-38D8-FF4F-4291-47781B9866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0044" y="4188025"/>
            <a:ext cx="1967865" cy="1910080"/>
          </a:xfrm>
          <a:prstGeom prst="rect">
            <a:avLst/>
          </a:prstGeom>
        </p:spPr>
      </p:pic>
      <p:pic>
        <p:nvPicPr>
          <p:cNvPr id="16" name="Grafik 15" descr="Kind mit kurzen Haaren">
            <a:extLst>
              <a:ext uri="{FF2B5EF4-FFF2-40B4-BE49-F238E27FC236}">
                <a16:creationId xmlns:a16="http://schemas.microsoft.com/office/drawing/2014/main" id="{ADD937B8-AC25-5F34-AEAE-D29C646F49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6514165" y="2691804"/>
            <a:ext cx="1214755" cy="1413510"/>
          </a:xfrm>
          <a:prstGeom prst="rect">
            <a:avLst/>
          </a:prstGeom>
        </p:spPr>
      </p:pic>
      <p:pic>
        <p:nvPicPr>
          <p:cNvPr id="17" name="Grafik 16" descr="Mann im Polohemd">
            <a:extLst>
              <a:ext uri="{FF2B5EF4-FFF2-40B4-BE49-F238E27FC236}">
                <a16:creationId xmlns:a16="http://schemas.microsoft.com/office/drawing/2014/main" id="{3D074973-92D4-A798-457F-D6780B720C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5994009" y="3807415"/>
            <a:ext cx="2406015" cy="2336800"/>
          </a:xfrm>
          <a:prstGeom prst="rect">
            <a:avLst/>
          </a:prstGeom>
        </p:spPr>
      </p:pic>
      <p:pic>
        <p:nvPicPr>
          <p:cNvPr id="10" name="Grafik 9" descr="Kurzhaarige Frau">
            <a:extLst>
              <a:ext uri="{FF2B5EF4-FFF2-40B4-BE49-F238E27FC236}">
                <a16:creationId xmlns:a16="http://schemas.microsoft.com/office/drawing/2014/main" id="{6D044C38-2356-3D94-E078-FEE0636F71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8920180" y="2830497"/>
            <a:ext cx="1631314" cy="1432070"/>
          </a:xfrm>
          <a:prstGeom prst="rect">
            <a:avLst/>
          </a:prstGeom>
        </p:spPr>
      </p:pic>
      <p:pic>
        <p:nvPicPr>
          <p:cNvPr id="11" name="Grafik 10" descr="Mann im Blazer">
            <a:extLst>
              <a:ext uri="{FF2B5EF4-FFF2-40B4-BE49-F238E27FC236}">
                <a16:creationId xmlns:a16="http://schemas.microsoft.com/office/drawing/2014/main" id="{D5157E91-8420-F62B-2215-9BF1A97A9C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8520047" y="3882713"/>
            <a:ext cx="2302681" cy="2222550"/>
          </a:xfrm>
          <a:prstGeom prst="rect">
            <a:avLst/>
          </a:prstGeom>
        </p:spPr>
      </p:pic>
      <p:sp>
        <p:nvSpPr>
          <p:cNvPr id="3" name="Textfeld 10">
            <a:extLst>
              <a:ext uri="{FF2B5EF4-FFF2-40B4-BE49-F238E27FC236}">
                <a16:creationId xmlns:a16="http://schemas.microsoft.com/office/drawing/2014/main" id="{A610D6F9-A8C5-EB7A-8AED-85A9007C3FDB}"/>
              </a:ext>
            </a:extLst>
          </p:cNvPr>
          <p:cNvSpPr txBox="1"/>
          <p:nvPr/>
        </p:nvSpPr>
        <p:spPr>
          <a:xfrm>
            <a:off x="8350587" y="5973638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Hatice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25">
            <a:extLst>
              <a:ext uri="{FF2B5EF4-FFF2-40B4-BE49-F238E27FC236}">
                <a16:creationId xmlns:a16="http://schemas.microsoft.com/office/drawing/2014/main" id="{0CF4B787-776F-A9DB-5A58-73E60FEDEC6D}"/>
              </a:ext>
            </a:extLst>
          </p:cNvPr>
          <p:cNvSpPr txBox="1"/>
          <p:nvPr/>
        </p:nvSpPr>
        <p:spPr>
          <a:xfrm>
            <a:off x="701621" y="5973918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Michael Klee 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38">
            <a:extLst>
              <a:ext uri="{FF2B5EF4-FFF2-40B4-BE49-F238E27FC236}">
                <a16:creationId xmlns:a16="http://schemas.microsoft.com/office/drawing/2014/main" id="{135D056A-E233-3ADE-476C-1121DDEFADA2}"/>
              </a:ext>
            </a:extLst>
          </p:cNvPr>
          <p:cNvSpPr txBox="1"/>
          <p:nvPr/>
        </p:nvSpPr>
        <p:spPr>
          <a:xfrm>
            <a:off x="2758867" y="5946919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Leonie Klee 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90742473">
            <a:extLst>
              <a:ext uri="{FF2B5EF4-FFF2-40B4-BE49-F238E27FC236}">
                <a16:creationId xmlns:a16="http://schemas.microsoft.com/office/drawing/2014/main" id="{E1903B87-7102-C3AD-BBFC-32FE3BDE2649}"/>
              </a:ext>
            </a:extLst>
          </p:cNvPr>
          <p:cNvSpPr txBox="1"/>
          <p:nvPr/>
        </p:nvSpPr>
        <p:spPr>
          <a:xfrm>
            <a:off x="5876216" y="5973638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Thomas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71333FED-BEA7-5AA7-E9BE-C0E62C793F51}"/>
              </a:ext>
            </a:extLst>
          </p:cNvPr>
          <p:cNvGrpSpPr/>
          <p:nvPr/>
        </p:nvGrpSpPr>
        <p:grpSpPr>
          <a:xfrm>
            <a:off x="6279566" y="891106"/>
            <a:ext cx="3926120" cy="1637896"/>
            <a:chOff x="7809038" y="1058201"/>
            <a:chExt cx="3198384" cy="1637896"/>
          </a:xfrm>
        </p:grpSpPr>
        <p:sp>
          <p:nvSpPr>
            <p:cNvPr id="20" name="Sprechblase: rechteckig mit abgerundeten Ecken 19">
              <a:extLst>
                <a:ext uri="{FF2B5EF4-FFF2-40B4-BE49-F238E27FC236}">
                  <a16:creationId xmlns:a16="http://schemas.microsoft.com/office/drawing/2014/main" id="{12960216-8F57-D18F-1E46-FEB2FD68A3F6}"/>
                </a:ext>
              </a:extLst>
            </p:cNvPr>
            <p:cNvSpPr/>
            <p:nvPr/>
          </p:nvSpPr>
          <p:spPr>
            <a:xfrm>
              <a:off x="7809038" y="1058201"/>
              <a:ext cx="3198384" cy="1637896"/>
            </a:xfrm>
            <a:custGeom>
              <a:avLst/>
              <a:gdLst>
                <a:gd name="connsiteX0" fmla="*/ 0 w 3198384"/>
                <a:gd name="connsiteY0" fmla="*/ 272988 h 1637896"/>
                <a:gd name="connsiteX1" fmla="*/ 272988 w 3198384"/>
                <a:gd name="connsiteY1" fmla="*/ 0 h 1637896"/>
                <a:gd name="connsiteX2" fmla="*/ 1865724 w 3198384"/>
                <a:gd name="connsiteY2" fmla="*/ 0 h 1637896"/>
                <a:gd name="connsiteX3" fmla="*/ 1865724 w 3198384"/>
                <a:gd name="connsiteY3" fmla="*/ 0 h 1637896"/>
                <a:gd name="connsiteX4" fmla="*/ 2665320 w 3198384"/>
                <a:gd name="connsiteY4" fmla="*/ 0 h 1637896"/>
                <a:gd name="connsiteX5" fmla="*/ 2925396 w 3198384"/>
                <a:gd name="connsiteY5" fmla="*/ 0 h 1637896"/>
                <a:gd name="connsiteX6" fmla="*/ 3198384 w 3198384"/>
                <a:gd name="connsiteY6" fmla="*/ 272988 h 1637896"/>
                <a:gd name="connsiteX7" fmla="*/ 3198384 w 3198384"/>
                <a:gd name="connsiteY7" fmla="*/ 955439 h 1637896"/>
                <a:gd name="connsiteX8" fmla="*/ 3198384 w 3198384"/>
                <a:gd name="connsiteY8" fmla="*/ 955439 h 1637896"/>
                <a:gd name="connsiteX9" fmla="*/ 3198384 w 3198384"/>
                <a:gd name="connsiteY9" fmla="*/ 1364913 h 1637896"/>
                <a:gd name="connsiteX10" fmla="*/ 3198384 w 3198384"/>
                <a:gd name="connsiteY10" fmla="*/ 1364908 h 1637896"/>
                <a:gd name="connsiteX11" fmla="*/ 2925396 w 3198384"/>
                <a:gd name="connsiteY11" fmla="*/ 1637896 h 1637896"/>
                <a:gd name="connsiteX12" fmla="*/ 2665320 w 3198384"/>
                <a:gd name="connsiteY12" fmla="*/ 1637896 h 1637896"/>
                <a:gd name="connsiteX13" fmla="*/ 1644289 w 3198384"/>
                <a:gd name="connsiteY13" fmla="*/ 2028583 h 1637896"/>
                <a:gd name="connsiteX14" fmla="*/ 1865724 w 3198384"/>
                <a:gd name="connsiteY14" fmla="*/ 1637896 h 1637896"/>
                <a:gd name="connsiteX15" fmla="*/ 272988 w 3198384"/>
                <a:gd name="connsiteY15" fmla="*/ 1637896 h 1637896"/>
                <a:gd name="connsiteX16" fmla="*/ 0 w 3198384"/>
                <a:gd name="connsiteY16" fmla="*/ 1364908 h 1637896"/>
                <a:gd name="connsiteX17" fmla="*/ 0 w 3198384"/>
                <a:gd name="connsiteY17" fmla="*/ 1364913 h 1637896"/>
                <a:gd name="connsiteX18" fmla="*/ 0 w 3198384"/>
                <a:gd name="connsiteY18" fmla="*/ 955439 h 1637896"/>
                <a:gd name="connsiteX19" fmla="*/ 0 w 3198384"/>
                <a:gd name="connsiteY19" fmla="*/ 955439 h 1637896"/>
                <a:gd name="connsiteX20" fmla="*/ 0 w 3198384"/>
                <a:gd name="connsiteY20" fmla="*/ 272988 h 163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98384" h="1637896" fill="none" extrusionOk="0">
                  <a:moveTo>
                    <a:pt x="0" y="272988"/>
                  </a:moveTo>
                  <a:cubicBezTo>
                    <a:pt x="-12784" y="138023"/>
                    <a:pt x="100374" y="1710"/>
                    <a:pt x="272988" y="0"/>
                  </a:cubicBezTo>
                  <a:cubicBezTo>
                    <a:pt x="713554" y="103920"/>
                    <a:pt x="1236717" y="-86588"/>
                    <a:pt x="1865724" y="0"/>
                  </a:cubicBezTo>
                  <a:lnTo>
                    <a:pt x="1865724" y="0"/>
                  </a:lnTo>
                  <a:cubicBezTo>
                    <a:pt x="2184070" y="62481"/>
                    <a:pt x="2298054" y="-22894"/>
                    <a:pt x="2665320" y="0"/>
                  </a:cubicBezTo>
                  <a:cubicBezTo>
                    <a:pt x="2789835" y="18709"/>
                    <a:pt x="2822881" y="-19109"/>
                    <a:pt x="2925396" y="0"/>
                  </a:cubicBezTo>
                  <a:cubicBezTo>
                    <a:pt x="3079156" y="-20019"/>
                    <a:pt x="3219538" y="116535"/>
                    <a:pt x="3198384" y="272988"/>
                  </a:cubicBezTo>
                  <a:cubicBezTo>
                    <a:pt x="3230216" y="584795"/>
                    <a:pt x="3148110" y="665473"/>
                    <a:pt x="3198384" y="955439"/>
                  </a:cubicBezTo>
                  <a:lnTo>
                    <a:pt x="3198384" y="955439"/>
                  </a:lnTo>
                  <a:cubicBezTo>
                    <a:pt x="3217538" y="1010990"/>
                    <a:pt x="3203537" y="1309194"/>
                    <a:pt x="3198384" y="1364913"/>
                  </a:cubicBezTo>
                  <a:lnTo>
                    <a:pt x="3198384" y="1364908"/>
                  </a:lnTo>
                  <a:cubicBezTo>
                    <a:pt x="3199941" y="1518906"/>
                    <a:pt x="3079174" y="1638585"/>
                    <a:pt x="2925396" y="1637896"/>
                  </a:cubicBezTo>
                  <a:cubicBezTo>
                    <a:pt x="2884278" y="1644627"/>
                    <a:pt x="2793609" y="1636364"/>
                    <a:pt x="2665320" y="1637896"/>
                  </a:cubicBezTo>
                  <a:cubicBezTo>
                    <a:pt x="2301750" y="1812254"/>
                    <a:pt x="1782444" y="1984814"/>
                    <a:pt x="1644289" y="2028583"/>
                  </a:cubicBezTo>
                  <a:cubicBezTo>
                    <a:pt x="1702760" y="1914321"/>
                    <a:pt x="1833580" y="1768926"/>
                    <a:pt x="1865724" y="1637896"/>
                  </a:cubicBezTo>
                  <a:cubicBezTo>
                    <a:pt x="1522644" y="1780719"/>
                    <a:pt x="512468" y="1680792"/>
                    <a:pt x="272988" y="1637896"/>
                  </a:cubicBezTo>
                  <a:cubicBezTo>
                    <a:pt x="127780" y="1649053"/>
                    <a:pt x="17904" y="1508470"/>
                    <a:pt x="0" y="1364908"/>
                  </a:cubicBezTo>
                  <a:lnTo>
                    <a:pt x="0" y="1364913"/>
                  </a:lnTo>
                  <a:cubicBezTo>
                    <a:pt x="-15035" y="1194234"/>
                    <a:pt x="26209" y="1134746"/>
                    <a:pt x="0" y="955439"/>
                  </a:cubicBezTo>
                  <a:lnTo>
                    <a:pt x="0" y="955439"/>
                  </a:lnTo>
                  <a:cubicBezTo>
                    <a:pt x="-8334" y="858032"/>
                    <a:pt x="53438" y="415487"/>
                    <a:pt x="0" y="272988"/>
                  </a:cubicBezTo>
                  <a:close/>
                </a:path>
                <a:path w="3198384" h="1637896" stroke="0" extrusionOk="0">
                  <a:moveTo>
                    <a:pt x="0" y="272988"/>
                  </a:moveTo>
                  <a:cubicBezTo>
                    <a:pt x="-26853" y="122559"/>
                    <a:pt x="126144" y="6083"/>
                    <a:pt x="272988" y="0"/>
                  </a:cubicBezTo>
                  <a:cubicBezTo>
                    <a:pt x="806777" y="103289"/>
                    <a:pt x="1126052" y="96686"/>
                    <a:pt x="1865724" y="0"/>
                  </a:cubicBezTo>
                  <a:lnTo>
                    <a:pt x="1865724" y="0"/>
                  </a:lnTo>
                  <a:cubicBezTo>
                    <a:pt x="2174493" y="26198"/>
                    <a:pt x="2413122" y="26705"/>
                    <a:pt x="2665320" y="0"/>
                  </a:cubicBezTo>
                  <a:cubicBezTo>
                    <a:pt x="2727432" y="18295"/>
                    <a:pt x="2833707" y="-13569"/>
                    <a:pt x="2925396" y="0"/>
                  </a:cubicBezTo>
                  <a:cubicBezTo>
                    <a:pt x="3049561" y="7793"/>
                    <a:pt x="3193921" y="118596"/>
                    <a:pt x="3198384" y="272988"/>
                  </a:cubicBezTo>
                  <a:cubicBezTo>
                    <a:pt x="3144230" y="611908"/>
                    <a:pt x="3215718" y="872290"/>
                    <a:pt x="3198384" y="955439"/>
                  </a:cubicBezTo>
                  <a:lnTo>
                    <a:pt x="3198384" y="955439"/>
                  </a:lnTo>
                  <a:cubicBezTo>
                    <a:pt x="3206538" y="1068373"/>
                    <a:pt x="3183639" y="1301983"/>
                    <a:pt x="3198384" y="1364913"/>
                  </a:cubicBezTo>
                  <a:lnTo>
                    <a:pt x="3198384" y="1364908"/>
                  </a:lnTo>
                  <a:cubicBezTo>
                    <a:pt x="3192662" y="1520872"/>
                    <a:pt x="3061478" y="1616086"/>
                    <a:pt x="2925396" y="1637896"/>
                  </a:cubicBezTo>
                  <a:cubicBezTo>
                    <a:pt x="2818132" y="1655568"/>
                    <a:pt x="2761167" y="1645138"/>
                    <a:pt x="2665320" y="1637896"/>
                  </a:cubicBezTo>
                  <a:cubicBezTo>
                    <a:pt x="2488904" y="1607518"/>
                    <a:pt x="2030039" y="1952914"/>
                    <a:pt x="1644289" y="2028583"/>
                  </a:cubicBezTo>
                  <a:cubicBezTo>
                    <a:pt x="1745896" y="1908844"/>
                    <a:pt x="1720763" y="1812435"/>
                    <a:pt x="1865724" y="1637896"/>
                  </a:cubicBezTo>
                  <a:cubicBezTo>
                    <a:pt x="1161431" y="1780762"/>
                    <a:pt x="580556" y="1549664"/>
                    <a:pt x="272988" y="1637896"/>
                  </a:cubicBezTo>
                  <a:cubicBezTo>
                    <a:pt x="138947" y="1662340"/>
                    <a:pt x="-6770" y="1488131"/>
                    <a:pt x="0" y="1364908"/>
                  </a:cubicBezTo>
                  <a:lnTo>
                    <a:pt x="0" y="1364913"/>
                  </a:lnTo>
                  <a:cubicBezTo>
                    <a:pt x="-23563" y="1238419"/>
                    <a:pt x="-1205" y="1066887"/>
                    <a:pt x="0" y="955439"/>
                  </a:cubicBezTo>
                  <a:lnTo>
                    <a:pt x="0" y="955439"/>
                  </a:lnTo>
                  <a:cubicBezTo>
                    <a:pt x="50563" y="872640"/>
                    <a:pt x="50156" y="519180"/>
                    <a:pt x="0" y="27298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1390882211">
                    <a:prstGeom prst="wedgeRoundRectCallout">
                      <a:avLst>
                        <a:gd name="adj1" fmla="val 1410"/>
                        <a:gd name="adj2" fmla="val 73853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514D0503-ED85-EA54-194A-9E091C8DF9BB}"/>
                </a:ext>
              </a:extLst>
            </p:cNvPr>
            <p:cNvSpPr/>
            <p:nvPr/>
          </p:nvSpPr>
          <p:spPr>
            <a:xfrm>
              <a:off x="7902934" y="1271386"/>
              <a:ext cx="3104488" cy="13125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Wenn wir sparen, können wir uns unsere Wünsche erfüllen!</a:t>
              </a:r>
            </a:p>
          </p:txBody>
        </p:sp>
      </p:grpSp>
      <p:pic>
        <p:nvPicPr>
          <p:cNvPr id="14" name="Grafik 13" descr="Junge mit kurzen Haaren">
            <a:extLst>
              <a:ext uri="{FF2B5EF4-FFF2-40B4-BE49-F238E27FC236}">
                <a16:creationId xmlns:a16="http://schemas.microsoft.com/office/drawing/2014/main" id="{A425C4DF-A10E-0AD0-9E0D-9E258588497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1187362">
            <a:off x="1368689" y="3165675"/>
            <a:ext cx="1040765" cy="1263015"/>
          </a:xfrm>
          <a:prstGeom prst="rect">
            <a:avLst/>
          </a:prstGeom>
        </p:spPr>
      </p:pic>
      <p:pic>
        <p:nvPicPr>
          <p:cNvPr id="15" name="Grafik 14" descr="Lächelndes Gesicht mit geschlossenen Augen">
            <a:extLst>
              <a:ext uri="{FF2B5EF4-FFF2-40B4-BE49-F238E27FC236}">
                <a16:creationId xmlns:a16="http://schemas.microsoft.com/office/drawing/2014/main" id="{A249F319-8DF5-ED43-F9CC-2365B3394BD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0946404">
            <a:off x="4042849" y="3493652"/>
            <a:ext cx="554990" cy="607060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52EF047-FE55-25A8-1E15-0D726CFF730B}"/>
              </a:ext>
            </a:extLst>
          </p:cNvPr>
          <p:cNvGrpSpPr/>
          <p:nvPr/>
        </p:nvGrpSpPr>
        <p:grpSpPr>
          <a:xfrm>
            <a:off x="406914" y="1562873"/>
            <a:ext cx="3390422" cy="1258066"/>
            <a:chOff x="406914" y="1562873"/>
            <a:chExt cx="3390422" cy="1258066"/>
          </a:xfrm>
        </p:grpSpPr>
        <p:sp>
          <p:nvSpPr>
            <p:cNvPr id="27" name="Sprechblase: rechteckig mit abgerundeten Ecken 26">
              <a:extLst>
                <a:ext uri="{FF2B5EF4-FFF2-40B4-BE49-F238E27FC236}">
                  <a16:creationId xmlns:a16="http://schemas.microsoft.com/office/drawing/2014/main" id="{54B3D6E4-6EAA-601C-5717-0F13EF648137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1977746 w 3390422"/>
                <a:gd name="connsiteY2" fmla="*/ 0 h 1258066"/>
                <a:gd name="connsiteX3" fmla="*/ 1977746 w 3390422"/>
                <a:gd name="connsiteY3" fmla="*/ 0 h 1258066"/>
                <a:gd name="connsiteX4" fmla="*/ 2825352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2825352 w 3390422"/>
                <a:gd name="connsiteY12" fmla="*/ 1258066 h 1258066"/>
                <a:gd name="connsiteX13" fmla="*/ 2054291 w 3390422"/>
                <a:gd name="connsiteY13" fmla="*/ 1811099 h 1258066"/>
                <a:gd name="connsiteX14" fmla="*/ 1977746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1065268" y="-83788"/>
                    <a:pt x="1314589" y="105978"/>
                    <a:pt x="1977746" y="0"/>
                  </a:cubicBezTo>
                  <a:lnTo>
                    <a:pt x="1977746" y="0"/>
                  </a:lnTo>
                  <a:cubicBezTo>
                    <a:pt x="2371748" y="62665"/>
                    <a:pt x="2649455" y="-40610"/>
                    <a:pt x="2825352" y="0"/>
                  </a:cubicBezTo>
                  <a:cubicBezTo>
                    <a:pt x="2893171" y="-27535"/>
                    <a:pt x="3114519" y="-22898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3100696" y="1227542"/>
                    <a:pt x="2876750" y="1280092"/>
                    <a:pt x="2825352" y="1258066"/>
                  </a:cubicBezTo>
                  <a:cubicBezTo>
                    <a:pt x="2674109" y="1416303"/>
                    <a:pt x="2211963" y="1791695"/>
                    <a:pt x="2054291" y="1811099"/>
                  </a:cubicBezTo>
                  <a:cubicBezTo>
                    <a:pt x="2060864" y="1680110"/>
                    <a:pt x="2003296" y="1442945"/>
                    <a:pt x="1977746" y="1258066"/>
                  </a:cubicBezTo>
                  <a:cubicBezTo>
                    <a:pt x="1356442" y="1361433"/>
                    <a:pt x="646794" y="136738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646210" y="147534"/>
                    <a:pt x="1636001" y="130289"/>
                    <a:pt x="1977746" y="0"/>
                  </a:cubicBezTo>
                  <a:lnTo>
                    <a:pt x="1977746" y="0"/>
                  </a:lnTo>
                  <a:cubicBezTo>
                    <a:pt x="2092732" y="4832"/>
                    <a:pt x="2416088" y="41932"/>
                    <a:pt x="2825352" y="0"/>
                  </a:cubicBezTo>
                  <a:cubicBezTo>
                    <a:pt x="2904177" y="-18846"/>
                    <a:pt x="3053363" y="6880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3044201" y="1235148"/>
                    <a:pt x="2884145" y="1228561"/>
                    <a:pt x="2825352" y="1258066"/>
                  </a:cubicBezTo>
                  <a:cubicBezTo>
                    <a:pt x="2677881" y="1342539"/>
                    <a:pt x="2407585" y="1526757"/>
                    <a:pt x="2054291" y="1811099"/>
                  </a:cubicBezTo>
                  <a:cubicBezTo>
                    <a:pt x="1995826" y="1604516"/>
                    <a:pt x="1977814" y="1459508"/>
                    <a:pt x="1977746" y="1258066"/>
                  </a:cubicBezTo>
                  <a:cubicBezTo>
                    <a:pt x="1496045" y="1393667"/>
                    <a:pt x="630878" y="1322731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10591"/>
                        <a:gd name="adj2" fmla="val 93959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222A30A-F8CB-40E8-AA27-E91BFC205AA9}"/>
                </a:ext>
              </a:extLst>
            </p:cNvPr>
            <p:cNvSpPr/>
            <p:nvPr/>
          </p:nvSpPr>
          <p:spPr>
            <a:xfrm>
              <a:off x="406914" y="1846401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bin nicht gut darin, mit Geld umzugehen.</a:t>
              </a:r>
            </a:p>
          </p:txBody>
        </p:sp>
      </p:grpSp>
      <p:pic>
        <p:nvPicPr>
          <p:cNvPr id="12" name="Grafik 11" descr="Ein besorgtes Gesicht">
            <a:extLst>
              <a:ext uri="{FF2B5EF4-FFF2-40B4-BE49-F238E27FC236}">
                <a16:creationId xmlns:a16="http://schemas.microsoft.com/office/drawing/2014/main" id="{54F077BE-BC66-8A10-22CC-05757D8E2DA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763976" y="3591010"/>
            <a:ext cx="558903" cy="611300"/>
          </a:xfrm>
          <a:prstGeom prst="rect">
            <a:avLst/>
          </a:prstGeom>
        </p:spPr>
      </p:pic>
      <p:pic>
        <p:nvPicPr>
          <p:cNvPr id="25" name="Grafik 24" descr="Ein lächelndes Gesicht">
            <a:extLst>
              <a:ext uri="{FF2B5EF4-FFF2-40B4-BE49-F238E27FC236}">
                <a16:creationId xmlns:a16="http://schemas.microsoft.com/office/drawing/2014/main" id="{5D55E67A-B45C-25A2-7AC5-20192BC9965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flipH="1">
            <a:off x="6621633" y="3232613"/>
            <a:ext cx="664802" cy="685577"/>
          </a:xfrm>
          <a:prstGeom prst="rect">
            <a:avLst/>
          </a:prstGeom>
        </p:spPr>
      </p:pic>
      <p:pic>
        <p:nvPicPr>
          <p:cNvPr id="29" name="Grafik 28" descr="Ein glückliches Gesicht">
            <a:extLst>
              <a:ext uri="{FF2B5EF4-FFF2-40B4-BE49-F238E27FC236}">
                <a16:creationId xmlns:a16="http://schemas.microsoft.com/office/drawing/2014/main" id="{12A8E0F8-8BB6-80C2-EFC3-AFD6ED8C100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flipH="1">
            <a:off x="9133027" y="3413628"/>
            <a:ext cx="606538" cy="62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0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B8656-665F-579A-3720-521C5FB9C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10DDAC-3CD2-8A68-2DCD-35F2A6C14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Familie Klee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502860-AD03-7DDB-6BFA-836EFFB7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7" name="Grafik 6" descr="Mann in einem Pullover">
            <a:extLst>
              <a:ext uri="{FF2B5EF4-FFF2-40B4-BE49-F238E27FC236}">
                <a16:creationId xmlns:a16="http://schemas.microsoft.com/office/drawing/2014/main" id="{3E67559E-D942-5601-16F2-0BCF6A1549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2390" y="4228130"/>
            <a:ext cx="2045970" cy="1908810"/>
          </a:xfrm>
          <a:prstGeom prst="rect">
            <a:avLst/>
          </a:prstGeom>
        </p:spPr>
      </p:pic>
      <p:pic>
        <p:nvPicPr>
          <p:cNvPr id="8" name="Grafik 7" descr="Frau mit langen gewellten Haaren">
            <a:extLst>
              <a:ext uri="{FF2B5EF4-FFF2-40B4-BE49-F238E27FC236}">
                <a16:creationId xmlns:a16="http://schemas.microsoft.com/office/drawing/2014/main" id="{75D2A431-2DE8-F31A-C7A6-F9860C506F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64010" y="2960670"/>
            <a:ext cx="1631315" cy="1871980"/>
          </a:xfrm>
          <a:prstGeom prst="rect">
            <a:avLst/>
          </a:prstGeom>
        </p:spPr>
      </p:pic>
      <p:pic>
        <p:nvPicPr>
          <p:cNvPr id="13" name="Grafik 12" descr="Mann in Jacke">
            <a:extLst>
              <a:ext uri="{FF2B5EF4-FFF2-40B4-BE49-F238E27FC236}">
                <a16:creationId xmlns:a16="http://schemas.microsoft.com/office/drawing/2014/main" id="{B4534A75-6F23-D061-D4AF-2BB9877D2C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0044" y="4188025"/>
            <a:ext cx="1967865" cy="1910080"/>
          </a:xfrm>
          <a:prstGeom prst="rect">
            <a:avLst/>
          </a:prstGeom>
        </p:spPr>
      </p:pic>
      <p:pic>
        <p:nvPicPr>
          <p:cNvPr id="16" name="Grafik 15" descr="Kind mit kurzen Haaren">
            <a:extLst>
              <a:ext uri="{FF2B5EF4-FFF2-40B4-BE49-F238E27FC236}">
                <a16:creationId xmlns:a16="http://schemas.microsoft.com/office/drawing/2014/main" id="{8477B388-5D4C-6348-DF60-D7A1C8F237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6514165" y="2691804"/>
            <a:ext cx="1214755" cy="1413510"/>
          </a:xfrm>
          <a:prstGeom prst="rect">
            <a:avLst/>
          </a:prstGeom>
        </p:spPr>
      </p:pic>
      <p:pic>
        <p:nvPicPr>
          <p:cNvPr id="17" name="Grafik 16" descr="Mann im Polohemd">
            <a:extLst>
              <a:ext uri="{FF2B5EF4-FFF2-40B4-BE49-F238E27FC236}">
                <a16:creationId xmlns:a16="http://schemas.microsoft.com/office/drawing/2014/main" id="{BF90EDDA-8A5F-4F40-19A1-97CFDD9B48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5994009" y="3807415"/>
            <a:ext cx="2406015" cy="2336800"/>
          </a:xfrm>
          <a:prstGeom prst="rect">
            <a:avLst/>
          </a:prstGeom>
        </p:spPr>
      </p:pic>
      <p:pic>
        <p:nvPicPr>
          <p:cNvPr id="10" name="Grafik 9" descr="Kurzhaarige Frau">
            <a:extLst>
              <a:ext uri="{FF2B5EF4-FFF2-40B4-BE49-F238E27FC236}">
                <a16:creationId xmlns:a16="http://schemas.microsoft.com/office/drawing/2014/main" id="{82153501-5EA9-CE9E-88B1-8C07BEE522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8920180" y="2830497"/>
            <a:ext cx="1631314" cy="1432070"/>
          </a:xfrm>
          <a:prstGeom prst="rect">
            <a:avLst/>
          </a:prstGeom>
        </p:spPr>
      </p:pic>
      <p:pic>
        <p:nvPicPr>
          <p:cNvPr id="11" name="Grafik 10" descr="Mann im Blazer">
            <a:extLst>
              <a:ext uri="{FF2B5EF4-FFF2-40B4-BE49-F238E27FC236}">
                <a16:creationId xmlns:a16="http://schemas.microsoft.com/office/drawing/2014/main" id="{321DD0B6-0839-230B-34EA-E0C8A350FF8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8520047" y="3882713"/>
            <a:ext cx="2302681" cy="2222550"/>
          </a:xfrm>
          <a:prstGeom prst="rect">
            <a:avLst/>
          </a:prstGeom>
        </p:spPr>
      </p:pic>
      <p:sp>
        <p:nvSpPr>
          <p:cNvPr id="3" name="Textfeld 10">
            <a:extLst>
              <a:ext uri="{FF2B5EF4-FFF2-40B4-BE49-F238E27FC236}">
                <a16:creationId xmlns:a16="http://schemas.microsoft.com/office/drawing/2014/main" id="{21E8CE2B-3388-9B81-D76D-315D5E521BF4}"/>
              </a:ext>
            </a:extLst>
          </p:cNvPr>
          <p:cNvSpPr txBox="1"/>
          <p:nvPr/>
        </p:nvSpPr>
        <p:spPr>
          <a:xfrm>
            <a:off x="8350587" y="5973638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Hatice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25">
            <a:extLst>
              <a:ext uri="{FF2B5EF4-FFF2-40B4-BE49-F238E27FC236}">
                <a16:creationId xmlns:a16="http://schemas.microsoft.com/office/drawing/2014/main" id="{5EB7DE9B-FFE3-075F-6B16-852C6C03EA1C}"/>
              </a:ext>
            </a:extLst>
          </p:cNvPr>
          <p:cNvSpPr txBox="1"/>
          <p:nvPr/>
        </p:nvSpPr>
        <p:spPr>
          <a:xfrm>
            <a:off x="701621" y="5973918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Michael Klee 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38">
            <a:extLst>
              <a:ext uri="{FF2B5EF4-FFF2-40B4-BE49-F238E27FC236}">
                <a16:creationId xmlns:a16="http://schemas.microsoft.com/office/drawing/2014/main" id="{9AC34520-D1CF-CF06-B60D-C41C6BE6E813}"/>
              </a:ext>
            </a:extLst>
          </p:cNvPr>
          <p:cNvSpPr txBox="1"/>
          <p:nvPr/>
        </p:nvSpPr>
        <p:spPr>
          <a:xfrm>
            <a:off x="2758867" y="5946919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Leonie Klee 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90742473">
            <a:extLst>
              <a:ext uri="{FF2B5EF4-FFF2-40B4-BE49-F238E27FC236}">
                <a16:creationId xmlns:a16="http://schemas.microsoft.com/office/drawing/2014/main" id="{952CA5DE-0079-5CA4-2E38-83B21395F7FD}"/>
              </a:ext>
            </a:extLst>
          </p:cNvPr>
          <p:cNvSpPr txBox="1"/>
          <p:nvPr/>
        </p:nvSpPr>
        <p:spPr>
          <a:xfrm>
            <a:off x="5876216" y="5973638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Thomas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6FB7571-0251-C8DE-1654-B159C89D2889}"/>
              </a:ext>
            </a:extLst>
          </p:cNvPr>
          <p:cNvGrpSpPr/>
          <p:nvPr/>
        </p:nvGrpSpPr>
        <p:grpSpPr>
          <a:xfrm>
            <a:off x="8046223" y="854196"/>
            <a:ext cx="3926120" cy="1637896"/>
            <a:chOff x="7809038" y="1058201"/>
            <a:chExt cx="3198384" cy="1637896"/>
          </a:xfrm>
        </p:grpSpPr>
        <p:sp>
          <p:nvSpPr>
            <p:cNvPr id="20" name="Sprechblase: rechteckig mit abgerundeten Ecken 19">
              <a:extLst>
                <a:ext uri="{FF2B5EF4-FFF2-40B4-BE49-F238E27FC236}">
                  <a16:creationId xmlns:a16="http://schemas.microsoft.com/office/drawing/2014/main" id="{CB222F17-86A8-95BD-C756-63FC960F5B7D}"/>
                </a:ext>
              </a:extLst>
            </p:cNvPr>
            <p:cNvSpPr/>
            <p:nvPr/>
          </p:nvSpPr>
          <p:spPr>
            <a:xfrm>
              <a:off x="7809038" y="1058201"/>
              <a:ext cx="3198384" cy="1637896"/>
            </a:xfrm>
            <a:custGeom>
              <a:avLst/>
              <a:gdLst>
                <a:gd name="connsiteX0" fmla="*/ 0 w 3198384"/>
                <a:gd name="connsiteY0" fmla="*/ 272988 h 1637896"/>
                <a:gd name="connsiteX1" fmla="*/ 272988 w 3198384"/>
                <a:gd name="connsiteY1" fmla="*/ 0 h 1637896"/>
                <a:gd name="connsiteX2" fmla="*/ 1865724 w 3198384"/>
                <a:gd name="connsiteY2" fmla="*/ 0 h 1637896"/>
                <a:gd name="connsiteX3" fmla="*/ 1865724 w 3198384"/>
                <a:gd name="connsiteY3" fmla="*/ 0 h 1637896"/>
                <a:gd name="connsiteX4" fmla="*/ 2665320 w 3198384"/>
                <a:gd name="connsiteY4" fmla="*/ 0 h 1637896"/>
                <a:gd name="connsiteX5" fmla="*/ 2925396 w 3198384"/>
                <a:gd name="connsiteY5" fmla="*/ 0 h 1637896"/>
                <a:gd name="connsiteX6" fmla="*/ 3198384 w 3198384"/>
                <a:gd name="connsiteY6" fmla="*/ 272988 h 1637896"/>
                <a:gd name="connsiteX7" fmla="*/ 3198384 w 3198384"/>
                <a:gd name="connsiteY7" fmla="*/ 955439 h 1637896"/>
                <a:gd name="connsiteX8" fmla="*/ 3198384 w 3198384"/>
                <a:gd name="connsiteY8" fmla="*/ 955439 h 1637896"/>
                <a:gd name="connsiteX9" fmla="*/ 3198384 w 3198384"/>
                <a:gd name="connsiteY9" fmla="*/ 1364913 h 1637896"/>
                <a:gd name="connsiteX10" fmla="*/ 3198384 w 3198384"/>
                <a:gd name="connsiteY10" fmla="*/ 1364908 h 1637896"/>
                <a:gd name="connsiteX11" fmla="*/ 2925396 w 3198384"/>
                <a:gd name="connsiteY11" fmla="*/ 1637896 h 1637896"/>
                <a:gd name="connsiteX12" fmla="*/ 2665320 w 3198384"/>
                <a:gd name="connsiteY12" fmla="*/ 1637896 h 1637896"/>
                <a:gd name="connsiteX13" fmla="*/ 1644289 w 3198384"/>
                <a:gd name="connsiteY13" fmla="*/ 2028583 h 1637896"/>
                <a:gd name="connsiteX14" fmla="*/ 1865724 w 3198384"/>
                <a:gd name="connsiteY14" fmla="*/ 1637896 h 1637896"/>
                <a:gd name="connsiteX15" fmla="*/ 272988 w 3198384"/>
                <a:gd name="connsiteY15" fmla="*/ 1637896 h 1637896"/>
                <a:gd name="connsiteX16" fmla="*/ 0 w 3198384"/>
                <a:gd name="connsiteY16" fmla="*/ 1364908 h 1637896"/>
                <a:gd name="connsiteX17" fmla="*/ 0 w 3198384"/>
                <a:gd name="connsiteY17" fmla="*/ 1364913 h 1637896"/>
                <a:gd name="connsiteX18" fmla="*/ 0 w 3198384"/>
                <a:gd name="connsiteY18" fmla="*/ 955439 h 1637896"/>
                <a:gd name="connsiteX19" fmla="*/ 0 w 3198384"/>
                <a:gd name="connsiteY19" fmla="*/ 955439 h 1637896"/>
                <a:gd name="connsiteX20" fmla="*/ 0 w 3198384"/>
                <a:gd name="connsiteY20" fmla="*/ 272988 h 163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98384" h="1637896" fill="none" extrusionOk="0">
                  <a:moveTo>
                    <a:pt x="0" y="272988"/>
                  </a:moveTo>
                  <a:cubicBezTo>
                    <a:pt x="-12784" y="138023"/>
                    <a:pt x="100374" y="1710"/>
                    <a:pt x="272988" y="0"/>
                  </a:cubicBezTo>
                  <a:cubicBezTo>
                    <a:pt x="713554" y="103920"/>
                    <a:pt x="1236717" y="-86588"/>
                    <a:pt x="1865724" y="0"/>
                  </a:cubicBezTo>
                  <a:lnTo>
                    <a:pt x="1865724" y="0"/>
                  </a:lnTo>
                  <a:cubicBezTo>
                    <a:pt x="2184070" y="62481"/>
                    <a:pt x="2298054" y="-22894"/>
                    <a:pt x="2665320" y="0"/>
                  </a:cubicBezTo>
                  <a:cubicBezTo>
                    <a:pt x="2789835" y="18709"/>
                    <a:pt x="2822881" y="-19109"/>
                    <a:pt x="2925396" y="0"/>
                  </a:cubicBezTo>
                  <a:cubicBezTo>
                    <a:pt x="3079156" y="-20019"/>
                    <a:pt x="3219538" y="116535"/>
                    <a:pt x="3198384" y="272988"/>
                  </a:cubicBezTo>
                  <a:cubicBezTo>
                    <a:pt x="3230216" y="584795"/>
                    <a:pt x="3148110" y="665473"/>
                    <a:pt x="3198384" y="955439"/>
                  </a:cubicBezTo>
                  <a:lnTo>
                    <a:pt x="3198384" y="955439"/>
                  </a:lnTo>
                  <a:cubicBezTo>
                    <a:pt x="3217538" y="1010990"/>
                    <a:pt x="3203537" y="1309194"/>
                    <a:pt x="3198384" y="1364913"/>
                  </a:cubicBezTo>
                  <a:lnTo>
                    <a:pt x="3198384" y="1364908"/>
                  </a:lnTo>
                  <a:cubicBezTo>
                    <a:pt x="3199941" y="1518906"/>
                    <a:pt x="3079174" y="1638585"/>
                    <a:pt x="2925396" y="1637896"/>
                  </a:cubicBezTo>
                  <a:cubicBezTo>
                    <a:pt x="2884278" y="1644627"/>
                    <a:pt x="2793609" y="1636364"/>
                    <a:pt x="2665320" y="1637896"/>
                  </a:cubicBezTo>
                  <a:cubicBezTo>
                    <a:pt x="2301750" y="1812254"/>
                    <a:pt x="1782444" y="1984814"/>
                    <a:pt x="1644289" y="2028583"/>
                  </a:cubicBezTo>
                  <a:cubicBezTo>
                    <a:pt x="1702760" y="1914321"/>
                    <a:pt x="1833580" y="1768926"/>
                    <a:pt x="1865724" y="1637896"/>
                  </a:cubicBezTo>
                  <a:cubicBezTo>
                    <a:pt x="1522644" y="1780719"/>
                    <a:pt x="512468" y="1680792"/>
                    <a:pt x="272988" y="1637896"/>
                  </a:cubicBezTo>
                  <a:cubicBezTo>
                    <a:pt x="127780" y="1649053"/>
                    <a:pt x="17904" y="1508470"/>
                    <a:pt x="0" y="1364908"/>
                  </a:cubicBezTo>
                  <a:lnTo>
                    <a:pt x="0" y="1364913"/>
                  </a:lnTo>
                  <a:cubicBezTo>
                    <a:pt x="-15035" y="1194234"/>
                    <a:pt x="26209" y="1134746"/>
                    <a:pt x="0" y="955439"/>
                  </a:cubicBezTo>
                  <a:lnTo>
                    <a:pt x="0" y="955439"/>
                  </a:lnTo>
                  <a:cubicBezTo>
                    <a:pt x="-8334" y="858032"/>
                    <a:pt x="53438" y="415487"/>
                    <a:pt x="0" y="272988"/>
                  </a:cubicBezTo>
                  <a:close/>
                </a:path>
                <a:path w="3198384" h="1637896" stroke="0" extrusionOk="0">
                  <a:moveTo>
                    <a:pt x="0" y="272988"/>
                  </a:moveTo>
                  <a:cubicBezTo>
                    <a:pt x="-26853" y="122559"/>
                    <a:pt x="126144" y="6083"/>
                    <a:pt x="272988" y="0"/>
                  </a:cubicBezTo>
                  <a:cubicBezTo>
                    <a:pt x="806777" y="103289"/>
                    <a:pt x="1126052" y="96686"/>
                    <a:pt x="1865724" y="0"/>
                  </a:cubicBezTo>
                  <a:lnTo>
                    <a:pt x="1865724" y="0"/>
                  </a:lnTo>
                  <a:cubicBezTo>
                    <a:pt x="2174493" y="26198"/>
                    <a:pt x="2413122" y="26705"/>
                    <a:pt x="2665320" y="0"/>
                  </a:cubicBezTo>
                  <a:cubicBezTo>
                    <a:pt x="2727432" y="18295"/>
                    <a:pt x="2833707" y="-13569"/>
                    <a:pt x="2925396" y="0"/>
                  </a:cubicBezTo>
                  <a:cubicBezTo>
                    <a:pt x="3049561" y="7793"/>
                    <a:pt x="3193921" y="118596"/>
                    <a:pt x="3198384" y="272988"/>
                  </a:cubicBezTo>
                  <a:cubicBezTo>
                    <a:pt x="3144230" y="611908"/>
                    <a:pt x="3215718" y="872290"/>
                    <a:pt x="3198384" y="955439"/>
                  </a:cubicBezTo>
                  <a:lnTo>
                    <a:pt x="3198384" y="955439"/>
                  </a:lnTo>
                  <a:cubicBezTo>
                    <a:pt x="3206538" y="1068373"/>
                    <a:pt x="3183639" y="1301983"/>
                    <a:pt x="3198384" y="1364913"/>
                  </a:cubicBezTo>
                  <a:lnTo>
                    <a:pt x="3198384" y="1364908"/>
                  </a:lnTo>
                  <a:cubicBezTo>
                    <a:pt x="3192662" y="1520872"/>
                    <a:pt x="3061478" y="1616086"/>
                    <a:pt x="2925396" y="1637896"/>
                  </a:cubicBezTo>
                  <a:cubicBezTo>
                    <a:pt x="2818132" y="1655568"/>
                    <a:pt x="2761167" y="1645138"/>
                    <a:pt x="2665320" y="1637896"/>
                  </a:cubicBezTo>
                  <a:cubicBezTo>
                    <a:pt x="2488904" y="1607518"/>
                    <a:pt x="2030039" y="1952914"/>
                    <a:pt x="1644289" y="2028583"/>
                  </a:cubicBezTo>
                  <a:cubicBezTo>
                    <a:pt x="1745896" y="1908844"/>
                    <a:pt x="1720763" y="1812435"/>
                    <a:pt x="1865724" y="1637896"/>
                  </a:cubicBezTo>
                  <a:cubicBezTo>
                    <a:pt x="1161431" y="1780762"/>
                    <a:pt x="580556" y="1549664"/>
                    <a:pt x="272988" y="1637896"/>
                  </a:cubicBezTo>
                  <a:cubicBezTo>
                    <a:pt x="138947" y="1662340"/>
                    <a:pt x="-6770" y="1488131"/>
                    <a:pt x="0" y="1364908"/>
                  </a:cubicBezTo>
                  <a:lnTo>
                    <a:pt x="0" y="1364913"/>
                  </a:lnTo>
                  <a:cubicBezTo>
                    <a:pt x="-23563" y="1238419"/>
                    <a:pt x="-1205" y="1066887"/>
                    <a:pt x="0" y="955439"/>
                  </a:cubicBezTo>
                  <a:lnTo>
                    <a:pt x="0" y="955439"/>
                  </a:lnTo>
                  <a:cubicBezTo>
                    <a:pt x="50563" y="872640"/>
                    <a:pt x="50156" y="519180"/>
                    <a:pt x="0" y="27298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1390882211">
                    <a:prstGeom prst="wedgeRoundRectCallout">
                      <a:avLst>
                        <a:gd name="adj1" fmla="val 1410"/>
                        <a:gd name="adj2" fmla="val 73853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8497299D-A305-D2F6-36B1-CE7F57FA79CB}"/>
                </a:ext>
              </a:extLst>
            </p:cNvPr>
            <p:cNvSpPr/>
            <p:nvPr/>
          </p:nvSpPr>
          <p:spPr>
            <a:xfrm>
              <a:off x="7902934" y="1271386"/>
              <a:ext cx="3104488" cy="13125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überlasse das mit dem Geld lieber Thomas – der kennt sich besser aus. </a:t>
              </a:r>
            </a:p>
          </p:txBody>
        </p:sp>
      </p:grpSp>
      <p:pic>
        <p:nvPicPr>
          <p:cNvPr id="14" name="Grafik 13" descr="Junge mit kurzen Haaren">
            <a:extLst>
              <a:ext uri="{FF2B5EF4-FFF2-40B4-BE49-F238E27FC236}">
                <a16:creationId xmlns:a16="http://schemas.microsoft.com/office/drawing/2014/main" id="{1E6FDF24-01C7-E97B-262E-3F9A6D78DE4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1187362">
            <a:off x="1368689" y="3165675"/>
            <a:ext cx="1040765" cy="1263015"/>
          </a:xfrm>
          <a:prstGeom prst="rect">
            <a:avLst/>
          </a:prstGeom>
        </p:spPr>
      </p:pic>
      <p:pic>
        <p:nvPicPr>
          <p:cNvPr id="15" name="Grafik 14" descr="Lächelndes Gesicht mit geschlossenen Augen">
            <a:extLst>
              <a:ext uri="{FF2B5EF4-FFF2-40B4-BE49-F238E27FC236}">
                <a16:creationId xmlns:a16="http://schemas.microsoft.com/office/drawing/2014/main" id="{39188F16-4688-853D-C05C-3E6519A29EC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0946404">
            <a:off x="4042849" y="3493652"/>
            <a:ext cx="554990" cy="607060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C2A04757-BFAA-DA0E-DFC5-8FAE31A23704}"/>
              </a:ext>
            </a:extLst>
          </p:cNvPr>
          <p:cNvGrpSpPr/>
          <p:nvPr/>
        </p:nvGrpSpPr>
        <p:grpSpPr>
          <a:xfrm>
            <a:off x="2863665" y="1459599"/>
            <a:ext cx="3390422" cy="1258066"/>
            <a:chOff x="406914" y="1562873"/>
            <a:chExt cx="3390422" cy="1258066"/>
          </a:xfrm>
        </p:grpSpPr>
        <p:sp>
          <p:nvSpPr>
            <p:cNvPr id="27" name="Sprechblase: rechteckig mit abgerundeten Ecken 26">
              <a:extLst>
                <a:ext uri="{FF2B5EF4-FFF2-40B4-BE49-F238E27FC236}">
                  <a16:creationId xmlns:a16="http://schemas.microsoft.com/office/drawing/2014/main" id="{0D2FDEC7-7529-1DFB-8070-554CCC55EC5B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1977746 w 3390422"/>
                <a:gd name="connsiteY2" fmla="*/ 0 h 1258066"/>
                <a:gd name="connsiteX3" fmla="*/ 1977746 w 3390422"/>
                <a:gd name="connsiteY3" fmla="*/ 0 h 1258066"/>
                <a:gd name="connsiteX4" fmla="*/ 2825352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2825352 w 3390422"/>
                <a:gd name="connsiteY12" fmla="*/ 1258066 h 1258066"/>
                <a:gd name="connsiteX13" fmla="*/ 2054291 w 3390422"/>
                <a:gd name="connsiteY13" fmla="*/ 1811099 h 1258066"/>
                <a:gd name="connsiteX14" fmla="*/ 1977746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1065268" y="-83788"/>
                    <a:pt x="1314589" y="105978"/>
                    <a:pt x="1977746" y="0"/>
                  </a:cubicBezTo>
                  <a:lnTo>
                    <a:pt x="1977746" y="0"/>
                  </a:lnTo>
                  <a:cubicBezTo>
                    <a:pt x="2371748" y="62665"/>
                    <a:pt x="2649455" y="-40610"/>
                    <a:pt x="2825352" y="0"/>
                  </a:cubicBezTo>
                  <a:cubicBezTo>
                    <a:pt x="2893171" y="-27535"/>
                    <a:pt x="3114519" y="-22898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3100696" y="1227542"/>
                    <a:pt x="2876750" y="1280092"/>
                    <a:pt x="2825352" y="1258066"/>
                  </a:cubicBezTo>
                  <a:cubicBezTo>
                    <a:pt x="2674109" y="1416303"/>
                    <a:pt x="2211963" y="1791695"/>
                    <a:pt x="2054291" y="1811099"/>
                  </a:cubicBezTo>
                  <a:cubicBezTo>
                    <a:pt x="2060864" y="1680110"/>
                    <a:pt x="2003296" y="1442945"/>
                    <a:pt x="1977746" y="1258066"/>
                  </a:cubicBezTo>
                  <a:cubicBezTo>
                    <a:pt x="1356442" y="1361433"/>
                    <a:pt x="646794" y="136738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646210" y="147534"/>
                    <a:pt x="1636001" y="130289"/>
                    <a:pt x="1977746" y="0"/>
                  </a:cubicBezTo>
                  <a:lnTo>
                    <a:pt x="1977746" y="0"/>
                  </a:lnTo>
                  <a:cubicBezTo>
                    <a:pt x="2092732" y="4832"/>
                    <a:pt x="2416088" y="41932"/>
                    <a:pt x="2825352" y="0"/>
                  </a:cubicBezTo>
                  <a:cubicBezTo>
                    <a:pt x="2904177" y="-18846"/>
                    <a:pt x="3053363" y="6880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3044201" y="1235148"/>
                    <a:pt x="2884145" y="1228561"/>
                    <a:pt x="2825352" y="1258066"/>
                  </a:cubicBezTo>
                  <a:cubicBezTo>
                    <a:pt x="2677881" y="1342539"/>
                    <a:pt x="2407585" y="1526757"/>
                    <a:pt x="2054291" y="1811099"/>
                  </a:cubicBezTo>
                  <a:cubicBezTo>
                    <a:pt x="1995826" y="1604516"/>
                    <a:pt x="1977814" y="1459508"/>
                    <a:pt x="1977746" y="1258066"/>
                  </a:cubicBezTo>
                  <a:cubicBezTo>
                    <a:pt x="1496045" y="1393667"/>
                    <a:pt x="630878" y="1322731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10591"/>
                        <a:gd name="adj2" fmla="val 93959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D7D01AFB-6876-77B7-2067-5CE091A491CA}"/>
                </a:ext>
              </a:extLst>
            </p:cNvPr>
            <p:cNvSpPr/>
            <p:nvPr/>
          </p:nvSpPr>
          <p:spPr>
            <a:xfrm>
              <a:off x="406914" y="1846401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habe ein Depot eröffnet und investiere mein Geld für die Zukunft.</a:t>
              </a:r>
            </a:p>
          </p:txBody>
        </p:sp>
      </p:grpSp>
      <p:pic>
        <p:nvPicPr>
          <p:cNvPr id="12" name="Grafik 11" descr="Ein besorgtes Gesicht">
            <a:extLst>
              <a:ext uri="{FF2B5EF4-FFF2-40B4-BE49-F238E27FC236}">
                <a16:creationId xmlns:a16="http://schemas.microsoft.com/office/drawing/2014/main" id="{5143455B-5941-058F-3F8E-6AD5292BE72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763976" y="3591010"/>
            <a:ext cx="558903" cy="611300"/>
          </a:xfrm>
          <a:prstGeom prst="rect">
            <a:avLst/>
          </a:prstGeom>
        </p:spPr>
      </p:pic>
      <p:pic>
        <p:nvPicPr>
          <p:cNvPr id="25" name="Grafik 24" descr="Ein lächelndes Gesicht">
            <a:extLst>
              <a:ext uri="{FF2B5EF4-FFF2-40B4-BE49-F238E27FC236}">
                <a16:creationId xmlns:a16="http://schemas.microsoft.com/office/drawing/2014/main" id="{F5F19CF3-58E5-44EA-19EA-2F75073C37D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flipH="1">
            <a:off x="6621633" y="3232613"/>
            <a:ext cx="664802" cy="685577"/>
          </a:xfrm>
          <a:prstGeom prst="rect">
            <a:avLst/>
          </a:prstGeom>
        </p:spPr>
      </p:pic>
      <p:pic>
        <p:nvPicPr>
          <p:cNvPr id="29" name="Grafik 28" descr="Ein glückliches Gesicht">
            <a:extLst>
              <a:ext uri="{FF2B5EF4-FFF2-40B4-BE49-F238E27FC236}">
                <a16:creationId xmlns:a16="http://schemas.microsoft.com/office/drawing/2014/main" id="{A9BF07A8-3C9B-FADB-18D7-4721D05265D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flipH="1">
            <a:off x="9133027" y="3413628"/>
            <a:ext cx="606538" cy="62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3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 descr="Hilfe Silhouette">
            <a:extLst>
              <a:ext uri="{FF2B5EF4-FFF2-40B4-BE49-F238E27FC236}">
                <a16:creationId xmlns:a16="http://schemas.microsoft.com/office/drawing/2014/main" id="{DB2920E5-9A0C-0C94-67DC-026012A42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8872" y="3255805"/>
            <a:ext cx="914400" cy="9144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87C6A11-934C-1674-28E8-9A1113930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Leitsätze</a:t>
            </a:r>
          </a:p>
        </p:txBody>
      </p:sp>
      <p:pic>
        <p:nvPicPr>
          <p:cNvPr id="27" name="Grafik 26" descr="Fragezeichen mit einfarbiger Füllung">
            <a:extLst>
              <a:ext uri="{FF2B5EF4-FFF2-40B4-BE49-F238E27FC236}">
                <a16:creationId xmlns:a16="http://schemas.microsoft.com/office/drawing/2014/main" id="{AC163647-41AC-DC39-1711-1AB5943BE2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87823" y="2735336"/>
            <a:ext cx="914400" cy="9144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F161F1-BDD8-1FDE-2D58-BB8A93C1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1FA7E50-3C6F-A55E-10A8-F0C3DF64FFB0}"/>
              </a:ext>
            </a:extLst>
          </p:cNvPr>
          <p:cNvGrpSpPr/>
          <p:nvPr/>
        </p:nvGrpSpPr>
        <p:grpSpPr>
          <a:xfrm>
            <a:off x="886932" y="1510110"/>
            <a:ext cx="10418135" cy="1328651"/>
            <a:chOff x="935664" y="1453083"/>
            <a:chExt cx="10418135" cy="1328651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D8092DC6-CB52-CE45-79DE-586E1ABB409B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BF71F7F-6D56-E174-7D24-979C05BBD528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sz="2000" dirty="0">
                  <a:solidFill>
                    <a:schemeClr val="tx1"/>
                  </a:solidFill>
                </a:rPr>
                <a:t>Leitsätze sind </a:t>
              </a:r>
              <a:r>
                <a:rPr lang="de-AT" sz="2000" b="1" dirty="0">
                  <a:solidFill>
                    <a:schemeClr val="tx1"/>
                  </a:solidFill>
                </a:rPr>
                <a:t>Sätze oder Regeln</a:t>
              </a:r>
              <a:r>
                <a:rPr lang="de-AT" sz="2000" dirty="0">
                  <a:solidFill>
                    <a:schemeClr val="tx1"/>
                  </a:solidFill>
                </a:rPr>
                <a:t>, die wir oft hören und an die wir glauben – weil sie uns von anderen beigebracht wurden oder weil wir sie immer wieder in Medien oder Werbung wahrnehmen. Sie können uns unterstützen, aber auch einschränken.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5" name="Grafik 4" descr="Mann in Jacke">
            <a:extLst>
              <a:ext uri="{FF2B5EF4-FFF2-40B4-BE49-F238E27FC236}">
                <a16:creationId xmlns:a16="http://schemas.microsoft.com/office/drawing/2014/main" id="{001B213F-65B4-C725-735E-F8399614B8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2558" y="4666753"/>
            <a:ext cx="1529618" cy="1484702"/>
          </a:xfrm>
          <a:prstGeom prst="rect">
            <a:avLst/>
          </a:prstGeom>
        </p:spPr>
      </p:pic>
      <p:pic>
        <p:nvPicPr>
          <p:cNvPr id="16" name="Grafik 15" descr="Junge mit kurzen Haaren">
            <a:extLst>
              <a:ext uri="{FF2B5EF4-FFF2-40B4-BE49-F238E27FC236}">
                <a16:creationId xmlns:a16="http://schemas.microsoft.com/office/drawing/2014/main" id="{3210B54E-FE56-0DDB-374D-E5DB7FA781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1187362">
            <a:off x="623806" y="3856587"/>
            <a:ext cx="808985" cy="981740"/>
          </a:xfrm>
          <a:prstGeom prst="rect">
            <a:avLst/>
          </a:prstGeom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8349EEB-B026-1B8B-5DBD-6E5973D5BFBD}"/>
              </a:ext>
            </a:extLst>
          </p:cNvPr>
          <p:cNvGrpSpPr/>
          <p:nvPr/>
        </p:nvGrpSpPr>
        <p:grpSpPr>
          <a:xfrm>
            <a:off x="1540240" y="3089894"/>
            <a:ext cx="2434907" cy="1119841"/>
            <a:chOff x="406914" y="1562873"/>
            <a:chExt cx="3390422" cy="1258066"/>
          </a:xfrm>
        </p:grpSpPr>
        <p:sp>
          <p:nvSpPr>
            <p:cNvPr id="20" name="Sprechblase: rechteckig mit abgerundeten Ecken 19">
              <a:extLst>
                <a:ext uri="{FF2B5EF4-FFF2-40B4-BE49-F238E27FC236}">
                  <a16:creationId xmlns:a16="http://schemas.microsoft.com/office/drawing/2014/main" id="{CEC9675E-B163-BADB-0462-4CC581E238A2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565070 w 3390422"/>
                <a:gd name="connsiteY2" fmla="*/ 0 h 1258066"/>
                <a:gd name="connsiteX3" fmla="*/ 565070 w 3390422"/>
                <a:gd name="connsiteY3" fmla="*/ 0 h 1258066"/>
                <a:gd name="connsiteX4" fmla="*/ 1412676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1412676 w 3390422"/>
                <a:gd name="connsiteY12" fmla="*/ 1258066 h 1258066"/>
                <a:gd name="connsiteX13" fmla="*/ 216173 w 3390422"/>
                <a:gd name="connsiteY13" fmla="*/ 1579603 h 1258066"/>
                <a:gd name="connsiteX14" fmla="*/ 565070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363208" y="25494"/>
                    <a:pt x="493599" y="-15430"/>
                    <a:pt x="565070" y="0"/>
                  </a:cubicBezTo>
                  <a:lnTo>
                    <a:pt x="565070" y="0"/>
                  </a:lnTo>
                  <a:cubicBezTo>
                    <a:pt x="959072" y="62665"/>
                    <a:pt x="1236779" y="-40610"/>
                    <a:pt x="1412676" y="0"/>
                  </a:cubicBezTo>
                  <a:cubicBezTo>
                    <a:pt x="1756067" y="112265"/>
                    <a:pt x="2716809" y="-56839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2407586" y="1219850"/>
                    <a:pt x="2052345" y="1379819"/>
                    <a:pt x="1412676" y="1258066"/>
                  </a:cubicBezTo>
                  <a:cubicBezTo>
                    <a:pt x="1299130" y="1395132"/>
                    <a:pt x="753441" y="1491082"/>
                    <a:pt x="216173" y="1579603"/>
                  </a:cubicBezTo>
                  <a:cubicBezTo>
                    <a:pt x="358719" y="1409266"/>
                    <a:pt x="379196" y="1377140"/>
                    <a:pt x="565070" y="1258066"/>
                  </a:cubicBezTo>
                  <a:cubicBezTo>
                    <a:pt x="458463" y="1268283"/>
                    <a:pt x="367934" y="128510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272402" y="17696"/>
                    <a:pt x="448987" y="-26740"/>
                    <a:pt x="565070" y="0"/>
                  </a:cubicBezTo>
                  <a:lnTo>
                    <a:pt x="565070" y="0"/>
                  </a:lnTo>
                  <a:cubicBezTo>
                    <a:pt x="680056" y="4832"/>
                    <a:pt x="1003412" y="41932"/>
                    <a:pt x="1412676" y="0"/>
                  </a:cubicBezTo>
                  <a:cubicBezTo>
                    <a:pt x="1913784" y="131291"/>
                    <a:pt x="2538200" y="81238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2452485" y="1250762"/>
                    <a:pt x="2255905" y="1224188"/>
                    <a:pt x="1412676" y="1258066"/>
                  </a:cubicBezTo>
                  <a:cubicBezTo>
                    <a:pt x="1066760" y="1319819"/>
                    <a:pt x="783096" y="1376211"/>
                    <a:pt x="216173" y="1579603"/>
                  </a:cubicBezTo>
                  <a:cubicBezTo>
                    <a:pt x="359829" y="1503651"/>
                    <a:pt x="490338" y="1351412"/>
                    <a:pt x="565070" y="1258066"/>
                  </a:cubicBezTo>
                  <a:cubicBezTo>
                    <a:pt x="514741" y="1287047"/>
                    <a:pt x="270525" y="1257935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-43624"/>
                        <a:gd name="adj2" fmla="val 75558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FBC6E4A0-0E2D-5214-8F95-2A836A918059}"/>
                </a:ext>
              </a:extLst>
            </p:cNvPr>
            <p:cNvSpPr/>
            <p:nvPr/>
          </p:nvSpPr>
          <p:spPr>
            <a:xfrm>
              <a:off x="406914" y="1846401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bin nicht gut darin, mit Geld umzugehen.</a:t>
              </a:r>
            </a:p>
          </p:txBody>
        </p:sp>
      </p:grpSp>
      <p:pic>
        <p:nvPicPr>
          <p:cNvPr id="24" name="Grafik 23" descr="Ein besorgtes Gesicht">
            <a:extLst>
              <a:ext uri="{FF2B5EF4-FFF2-40B4-BE49-F238E27FC236}">
                <a16:creationId xmlns:a16="http://schemas.microsoft.com/office/drawing/2014/main" id="{9B584DC1-4486-6EC9-CA6D-680CCF933A5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8014" y="4187607"/>
            <a:ext cx="434434" cy="475162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CA61EC82-84D8-67E2-D869-CA0E05F19A43}"/>
              </a:ext>
            </a:extLst>
          </p:cNvPr>
          <p:cNvSpPr txBox="1"/>
          <p:nvPr/>
        </p:nvSpPr>
        <p:spPr>
          <a:xfrm>
            <a:off x="4306572" y="3609580"/>
            <a:ext cx="26694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000" dirty="0"/>
              <a:t>Wie könnte man Michaels negativen Leitsatz in einen positiven Gedanken umwandeln?</a:t>
            </a:r>
          </a:p>
        </p:txBody>
      </p:sp>
      <p:pic>
        <p:nvPicPr>
          <p:cNvPr id="26" name="Grafik 25" descr="Fragezeichen Silhouette">
            <a:extLst>
              <a:ext uri="{FF2B5EF4-FFF2-40B4-BE49-F238E27FC236}">
                <a16:creationId xmlns:a16="http://schemas.microsoft.com/office/drawing/2014/main" id="{64553804-CD0E-6C9E-FE95-90B908E6408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646680" y="4570841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DDEF40F1-F64A-4D2E-B1D2-8DB3BFDC9AA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619128" y="3062853"/>
            <a:ext cx="914400" cy="914400"/>
          </a:xfrm>
          <a:prstGeom prst="rect">
            <a:avLst/>
          </a:prstGeom>
        </p:spPr>
      </p:pic>
      <p:pic>
        <p:nvPicPr>
          <p:cNvPr id="30" name="Grafik 29" descr="Fragezeichen mit einfarbiger Füllung">
            <a:extLst>
              <a:ext uri="{FF2B5EF4-FFF2-40B4-BE49-F238E27FC236}">
                <a16:creationId xmlns:a16="http://schemas.microsoft.com/office/drawing/2014/main" id="{33A5CE53-9569-9229-19F7-3999CBF6DDA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76368" y="5330323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5349A22D-CD4A-FE6D-516C-C3842C4974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3906532" y="3089894"/>
            <a:ext cx="914400" cy="914400"/>
          </a:xfrm>
          <a:prstGeom prst="rect">
            <a:avLst/>
          </a:prstGeom>
        </p:spPr>
      </p:pic>
      <p:pic>
        <p:nvPicPr>
          <p:cNvPr id="33" name="Grafik 32" descr="Hilfe Silhouette">
            <a:extLst>
              <a:ext uri="{FF2B5EF4-FFF2-40B4-BE49-F238E27FC236}">
                <a16:creationId xmlns:a16="http://schemas.microsoft.com/office/drawing/2014/main" id="{9FFBA3D6-12A9-8D71-40BC-C45D0371D5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84595" y="4523980"/>
            <a:ext cx="914400" cy="914400"/>
          </a:xfrm>
          <a:prstGeom prst="rect">
            <a:avLst/>
          </a:prstGeom>
        </p:spPr>
      </p:pic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030D879F-BDC1-C227-F85A-268FD43C647A}"/>
              </a:ext>
            </a:extLst>
          </p:cNvPr>
          <p:cNvGrpSpPr/>
          <p:nvPr/>
        </p:nvGrpSpPr>
        <p:grpSpPr>
          <a:xfrm>
            <a:off x="7470527" y="2978745"/>
            <a:ext cx="3043653" cy="1631216"/>
            <a:chOff x="406914" y="1562873"/>
            <a:chExt cx="3390422" cy="1258066"/>
          </a:xfrm>
        </p:grpSpPr>
        <p:sp>
          <p:nvSpPr>
            <p:cNvPr id="35" name="Sprechblase: rechteckig mit abgerundeten Ecken 34">
              <a:extLst>
                <a:ext uri="{FF2B5EF4-FFF2-40B4-BE49-F238E27FC236}">
                  <a16:creationId xmlns:a16="http://schemas.microsoft.com/office/drawing/2014/main" id="{4FAE0A4E-1BE2-B32E-C009-4A7B8172C0B8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1977746 w 3390422"/>
                <a:gd name="connsiteY2" fmla="*/ 0 h 1258066"/>
                <a:gd name="connsiteX3" fmla="*/ 1977746 w 3390422"/>
                <a:gd name="connsiteY3" fmla="*/ 0 h 1258066"/>
                <a:gd name="connsiteX4" fmla="*/ 2825352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2825352 w 3390422"/>
                <a:gd name="connsiteY12" fmla="*/ 1258066 h 1258066"/>
                <a:gd name="connsiteX13" fmla="*/ 3056737 w 3390422"/>
                <a:gd name="connsiteY13" fmla="*/ 1470792 h 1258066"/>
                <a:gd name="connsiteX14" fmla="*/ 1977746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1065268" y="-83788"/>
                    <a:pt x="1314589" y="105978"/>
                    <a:pt x="1977746" y="0"/>
                  </a:cubicBezTo>
                  <a:lnTo>
                    <a:pt x="1977746" y="0"/>
                  </a:lnTo>
                  <a:cubicBezTo>
                    <a:pt x="2371748" y="62665"/>
                    <a:pt x="2649455" y="-40610"/>
                    <a:pt x="2825352" y="0"/>
                  </a:cubicBezTo>
                  <a:cubicBezTo>
                    <a:pt x="2893171" y="-27535"/>
                    <a:pt x="3114519" y="-22898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3100696" y="1227542"/>
                    <a:pt x="2876750" y="1280092"/>
                    <a:pt x="2825352" y="1258066"/>
                  </a:cubicBezTo>
                  <a:cubicBezTo>
                    <a:pt x="2872474" y="1318434"/>
                    <a:pt x="2947807" y="1387104"/>
                    <a:pt x="3056737" y="1470792"/>
                  </a:cubicBezTo>
                  <a:cubicBezTo>
                    <a:pt x="2874922" y="1511455"/>
                    <a:pt x="2288574" y="1221725"/>
                    <a:pt x="1977746" y="1258066"/>
                  </a:cubicBezTo>
                  <a:cubicBezTo>
                    <a:pt x="1356442" y="1361433"/>
                    <a:pt x="646794" y="136738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646210" y="147534"/>
                    <a:pt x="1636001" y="130289"/>
                    <a:pt x="1977746" y="0"/>
                  </a:cubicBezTo>
                  <a:lnTo>
                    <a:pt x="1977746" y="0"/>
                  </a:lnTo>
                  <a:cubicBezTo>
                    <a:pt x="2092732" y="4832"/>
                    <a:pt x="2416088" y="41932"/>
                    <a:pt x="2825352" y="0"/>
                  </a:cubicBezTo>
                  <a:cubicBezTo>
                    <a:pt x="2904177" y="-18846"/>
                    <a:pt x="3053363" y="6880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3044201" y="1235148"/>
                    <a:pt x="2884145" y="1228561"/>
                    <a:pt x="2825352" y="1258066"/>
                  </a:cubicBezTo>
                  <a:cubicBezTo>
                    <a:pt x="2930529" y="1335123"/>
                    <a:pt x="2954355" y="1383268"/>
                    <a:pt x="3056737" y="1470792"/>
                  </a:cubicBezTo>
                  <a:cubicBezTo>
                    <a:pt x="2588492" y="1324482"/>
                    <a:pt x="2252091" y="1347101"/>
                    <a:pt x="1977746" y="1258066"/>
                  </a:cubicBezTo>
                  <a:cubicBezTo>
                    <a:pt x="1496045" y="1393667"/>
                    <a:pt x="630878" y="1322731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40158"/>
                        <a:gd name="adj2" fmla="val 66909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44CC64-FEE6-7CFC-EF2A-C2B0848B8647}"/>
                </a:ext>
              </a:extLst>
            </p:cNvPr>
            <p:cNvSpPr/>
            <p:nvPr/>
          </p:nvSpPr>
          <p:spPr>
            <a:xfrm>
              <a:off x="406914" y="1846401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kann jederzeit lernen, besser mit Geld umzugehen und kluge Entscheidungen treffen!</a:t>
              </a:r>
            </a:p>
          </p:txBody>
        </p:sp>
      </p:grpSp>
      <p:pic>
        <p:nvPicPr>
          <p:cNvPr id="37" name="Grafik 36" descr="Mann in Jacke">
            <a:extLst>
              <a:ext uri="{FF2B5EF4-FFF2-40B4-BE49-F238E27FC236}">
                <a16:creationId xmlns:a16="http://schemas.microsoft.com/office/drawing/2014/main" id="{A71D8C3E-71F9-63C0-A2F1-0D2005A704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10296406" y="4834440"/>
            <a:ext cx="1494386" cy="1450504"/>
          </a:xfrm>
          <a:prstGeom prst="rect">
            <a:avLst/>
          </a:prstGeom>
        </p:spPr>
      </p:pic>
      <p:pic>
        <p:nvPicPr>
          <p:cNvPr id="38" name="Grafik 37" descr="Junge mit kurzen Haaren">
            <a:extLst>
              <a:ext uri="{FF2B5EF4-FFF2-40B4-BE49-F238E27FC236}">
                <a16:creationId xmlns:a16="http://schemas.microsoft.com/office/drawing/2014/main" id="{56CA6B1D-B69E-3E10-92D6-383F3ADFFE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412638" flipH="1">
            <a:off x="10631815" y="4064961"/>
            <a:ext cx="790351" cy="959126"/>
          </a:xfrm>
          <a:prstGeom prst="rect">
            <a:avLst/>
          </a:prstGeom>
        </p:spPr>
      </p:pic>
      <p:pic>
        <p:nvPicPr>
          <p:cNvPr id="41" name="Grafik 40" descr="Ein lächelndes Gesicht">
            <a:extLst>
              <a:ext uri="{FF2B5EF4-FFF2-40B4-BE49-F238E27FC236}">
                <a16:creationId xmlns:a16="http://schemas.microsoft.com/office/drawing/2014/main" id="{43A2C592-EF40-9993-76A4-FF52F42834E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0703338" y="4385482"/>
            <a:ext cx="488403" cy="503666"/>
          </a:xfrm>
          <a:prstGeom prst="rect">
            <a:avLst/>
          </a:prstGeom>
        </p:spPr>
      </p:pic>
      <p:pic>
        <p:nvPicPr>
          <p:cNvPr id="1026" name="Picture 2" descr="Pfeil Symbol Geschenk Lustig Ich bin das Clipart' Thermobecher | Spreadshirt">
            <a:extLst>
              <a:ext uri="{FF2B5EF4-FFF2-40B4-BE49-F238E27FC236}">
                <a16:creationId xmlns:a16="http://schemas.microsoft.com/office/drawing/2014/main" id="{FFD85C68-8980-D123-C543-32A64E863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3281349" y="4279285"/>
            <a:ext cx="914399" cy="91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Pfeil Symbol Geschenk Lustig Ich bin das Clipart' Thermobecher | Spreadshirt">
            <a:extLst>
              <a:ext uri="{FF2B5EF4-FFF2-40B4-BE49-F238E27FC236}">
                <a16:creationId xmlns:a16="http://schemas.microsoft.com/office/drawing/2014/main" id="{EBE93420-520A-4399-5470-096FD393E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19804" flipH="1" flipV="1">
            <a:off x="6352387" y="2957372"/>
            <a:ext cx="914399" cy="91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90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9BA34-B3E7-2723-6228-89E5454AC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6955458A-7AFA-296D-6512-D9AF3A287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C8DDD97-EEC1-6E33-C19E-BF7AA058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Auftrag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6E0DD7-653A-8986-68FF-65B7D49B1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FA79569-94A0-00C6-B352-A2B310FC29D7}"/>
              </a:ext>
            </a:extLst>
          </p:cNvPr>
          <p:cNvSpPr/>
          <p:nvPr/>
        </p:nvSpPr>
        <p:spPr>
          <a:xfrm>
            <a:off x="0" y="1746437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9A2FFD1-B2C9-BE8E-AFAD-D1894A461DC8}"/>
              </a:ext>
            </a:extLst>
          </p:cNvPr>
          <p:cNvSpPr/>
          <p:nvPr/>
        </p:nvSpPr>
        <p:spPr>
          <a:xfrm>
            <a:off x="5025390" y="3351552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8F6C2EB-24F3-14E0-DB32-A689BD286934}"/>
              </a:ext>
            </a:extLst>
          </p:cNvPr>
          <p:cNvSpPr/>
          <p:nvPr/>
        </p:nvSpPr>
        <p:spPr>
          <a:xfrm>
            <a:off x="0" y="1861689"/>
            <a:ext cx="12192000" cy="1433270"/>
          </a:xfrm>
          <a:prstGeom prst="rect">
            <a:avLst/>
          </a:prstGeom>
          <a:solidFill>
            <a:srgbClr val="EAF4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</a:rPr>
              <a:t>Notiert euch Leitsätze, die im Video genannt werden</a:t>
            </a:r>
            <a:endParaRPr lang="de-AT" sz="3200" dirty="0">
              <a:solidFill>
                <a:schemeClr val="tx1"/>
              </a:solidFill>
            </a:endParaRPr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B9ECF737-5292-918B-13AF-F5CCD98013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FBEEAE42-5966-43C7-0F21-3E652817B6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D2686A3C-580A-6ADC-A822-D51F9B02A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8D31A5C3-7361-3C26-EBCD-00AE8BA016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9851A659-0543-0464-20EE-3E0D06EAFF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62442" y="4927600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F3B4AC50-299B-F69B-2C6A-C02BAB15489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E0D90444-824F-15C0-FAA3-4BC069BA974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E1791C03-0488-F270-89A2-D88C8A74FD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03F03D66-F90F-10BA-830A-6645DAB164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9FDFA22B-6D28-5BE8-9DCB-D66B9135F6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D69B9E64-CBF0-2528-3BBB-5D3AEA9BE5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3932D1AC-850D-2F0C-BD81-003802350B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68E1E32A-1151-0450-D8E5-D2CAC0C4308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B3A028B1-2049-D7CE-EBA8-9F9781491C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41EF33CD-3529-873E-9861-6ACAA5BA386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C1456969-C5BC-DD60-423E-ACC99786E2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31FF6348-6B5A-7A18-E205-FADCFF1D315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093252" y="509573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21194ABD-7D77-F191-D418-989E4585BB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E238EA78-7776-ACAF-17B0-2F56D2D66AE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8F742217-0634-B3B3-1680-A44207675A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70138099-5853-BC53-46F7-93A53748A8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3A3AA526-3D95-F6A0-505D-28C6E2226E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B9924540-4EF5-8169-7457-F6CBF1AB45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C466EA59-E554-E3C4-342F-AB297C8AEE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DF12B725-5BA3-33C0-214E-61CD94B8595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DD5C4EA4-A1A8-DD42-094E-004D5C565F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C0524DC2-1B99-5B93-BC0D-390FE1FC3F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pic>
        <p:nvPicPr>
          <p:cNvPr id="18" name="Grafik 17" descr="Post-it-Notizen 3 Silhouette">
            <a:extLst>
              <a:ext uri="{FF2B5EF4-FFF2-40B4-BE49-F238E27FC236}">
                <a16:creationId xmlns:a16="http://schemas.microsoft.com/office/drawing/2014/main" id="{23CA5273-D94E-E3CC-AB11-B2DD3967A2E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989675">
            <a:off x="1486785" y="3285283"/>
            <a:ext cx="2846767" cy="284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9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F200-D728-A714-DB5E-41ECB17D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D37710A-C215-F524-7625-C47AFBAFE07B}"/>
              </a:ext>
            </a:extLst>
          </p:cNvPr>
          <p:cNvSpPr/>
          <p:nvPr/>
        </p:nvSpPr>
        <p:spPr>
          <a:xfrm>
            <a:off x="5025390" y="5801820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366BCC8-A7C6-F57E-52FA-FA734056C36B}"/>
              </a:ext>
            </a:extLst>
          </p:cNvPr>
          <p:cNvSpPr/>
          <p:nvPr/>
        </p:nvSpPr>
        <p:spPr>
          <a:xfrm>
            <a:off x="0" y="1064859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" name="Onlinemedien 1" title="Warum du diese 5 Glaubenssätze vergessen solltest">
            <a:hlinkClick r:id="" action="ppaction://media"/>
            <a:extLst>
              <a:ext uri="{FF2B5EF4-FFF2-40B4-BE49-F238E27FC236}">
                <a16:creationId xmlns:a16="http://schemas.microsoft.com/office/drawing/2014/main" id="{B7A50767-A98E-3A8A-9C0A-8A03B04B979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76350"/>
            <a:ext cx="76200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6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08E54-C698-AF87-EF9F-AF3CDD1C8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64895210-BF33-598E-650B-4D1DE67619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2183EE-1230-AE17-EFE3-A4873735F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Geld-Leitsätze Arbeitsblatt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07CA2A-F57B-3E14-B5CD-FC2E58F0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99B2DC-2948-CEBD-C631-3C960DC931BD}"/>
              </a:ext>
            </a:extLst>
          </p:cNvPr>
          <p:cNvSpPr/>
          <p:nvPr/>
        </p:nvSpPr>
        <p:spPr>
          <a:xfrm>
            <a:off x="0" y="1746437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F6AA858-13E9-DFC3-D706-81776B526937}"/>
              </a:ext>
            </a:extLst>
          </p:cNvPr>
          <p:cNvSpPr/>
          <p:nvPr/>
        </p:nvSpPr>
        <p:spPr>
          <a:xfrm>
            <a:off x="5027295" y="2677981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A24780B-835B-66E6-8277-E813CDBC6DD4}"/>
              </a:ext>
            </a:extLst>
          </p:cNvPr>
          <p:cNvSpPr/>
          <p:nvPr/>
        </p:nvSpPr>
        <p:spPr>
          <a:xfrm>
            <a:off x="0" y="1861689"/>
            <a:ext cx="12192000" cy="742950"/>
          </a:xfrm>
          <a:prstGeom prst="rect">
            <a:avLst/>
          </a:prstGeom>
          <a:solidFill>
            <a:srgbClr val="EAF4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</a:rPr>
              <a:t>Welche Botschaft steckt hinter diesen Sprüchen?</a:t>
            </a:r>
            <a:endParaRPr lang="de-AT" sz="3200" dirty="0">
              <a:solidFill>
                <a:schemeClr val="tx1"/>
              </a:solidFill>
            </a:endParaRPr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26F59A5B-C453-D10D-BFFE-29B9D6EF3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3B1566BD-ED67-B09F-D4B2-E731886D09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A8F8F35F-FC4B-2142-1029-A45F69773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50CDB106-CD04-41AD-0BE5-E531483015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CD649D6B-6ADE-539E-F851-BE446EF143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62442" y="4927600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8AD43253-4F38-9812-9BFA-D5A32C9A10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608ABC61-6DF3-E9D4-7E38-CFFDBD4E9F5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D2669914-5482-11FF-620C-A3D36CEE4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1232D485-FA20-4D66-9A2F-F895259C6D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24837C86-570B-7217-F26A-E44EC767AC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8013F939-0D9F-6578-238F-F2CAC6B35E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19665125-FE3F-AEC5-EEA9-BC46178CDC9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35F78615-CB82-2B57-8073-C0F64CA4D11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40970A3C-CA68-231B-DF04-C845A1E6D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D9537394-23E5-BEC8-D999-E7BF79E706F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90B677F7-E957-F158-BD05-44771AF1EE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2C1DCD8D-E30E-DD8F-D299-0C3E46D0643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093252" y="509573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BC6E7364-8043-9C48-B99E-B0E2225B2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D5A49554-0126-B7D3-209F-CE803974A70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1BB306A6-F9F3-90F8-3C81-A467371E4C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ED1DA770-FD57-94BA-320F-A522A8CF7D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643950F3-D112-2580-5F20-FCE08976D5B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D2FA7EF0-0A95-5707-FDBF-CF78E0C6A7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861837F5-F042-09E6-92A7-5E080DFB56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F35397CD-450F-1460-31D5-3EA2FCEC872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B6E9BC3F-981A-611D-C8D4-C75B44698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AAE8BAFC-FBF6-AE66-9705-E834BCB8D7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EFF672C6-812C-A6AE-0EDE-ED33AE08EF19}"/>
              </a:ext>
            </a:extLst>
          </p:cNvPr>
          <p:cNvSpPr/>
          <p:nvPr/>
        </p:nvSpPr>
        <p:spPr>
          <a:xfrm>
            <a:off x="-1905" y="4155475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34414D3-AA12-8121-B195-6A9BD9581A01}"/>
              </a:ext>
            </a:extLst>
          </p:cNvPr>
          <p:cNvSpPr/>
          <p:nvPr/>
        </p:nvSpPr>
        <p:spPr>
          <a:xfrm>
            <a:off x="5025390" y="5087019"/>
            <a:ext cx="7166610" cy="45719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5FB8BDF-2097-6CF7-5CC6-0902FAF1A3D3}"/>
              </a:ext>
            </a:extLst>
          </p:cNvPr>
          <p:cNvSpPr/>
          <p:nvPr/>
        </p:nvSpPr>
        <p:spPr>
          <a:xfrm>
            <a:off x="-1905" y="4270727"/>
            <a:ext cx="12192000" cy="742950"/>
          </a:xfrm>
          <a:prstGeom prst="rect">
            <a:avLst/>
          </a:prstGeom>
          <a:solidFill>
            <a:srgbClr val="EAF4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</a:rPr>
              <a:t>Formuliert die negativen Leitsätze positiv um. </a:t>
            </a:r>
            <a:endParaRPr lang="de-AT" sz="3200" dirty="0">
              <a:solidFill>
                <a:schemeClr val="tx1"/>
              </a:solidFill>
            </a:endParaRPr>
          </a:p>
        </p:txBody>
      </p:sp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C22CAF1E-FB41-C33E-BA43-0F16DB43D8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654842" y="25348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61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3AC74-0531-C6B2-FEE2-58E5558AD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F441A-1361-1893-6F24-F1EB6C62A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Leitsätze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8418E4-26D0-A10A-546A-C46C670AA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pic>
        <p:nvPicPr>
          <p:cNvPr id="5" name="Grafik 4" descr="Mann in Jacke">
            <a:extLst>
              <a:ext uri="{FF2B5EF4-FFF2-40B4-BE49-F238E27FC236}">
                <a16:creationId xmlns:a16="http://schemas.microsoft.com/office/drawing/2014/main" id="{5DA72C9D-0FE7-C08A-C4FE-E581D4CED0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2558" y="4136401"/>
            <a:ext cx="1529618" cy="1484702"/>
          </a:xfrm>
          <a:prstGeom prst="rect">
            <a:avLst/>
          </a:prstGeom>
        </p:spPr>
      </p:pic>
      <p:pic>
        <p:nvPicPr>
          <p:cNvPr id="16" name="Grafik 15" descr="Junge mit kurzen Haaren">
            <a:extLst>
              <a:ext uri="{FF2B5EF4-FFF2-40B4-BE49-F238E27FC236}">
                <a16:creationId xmlns:a16="http://schemas.microsoft.com/office/drawing/2014/main" id="{52C14556-D831-0A97-CF34-4EF40373F3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187362">
            <a:off x="623806" y="3326235"/>
            <a:ext cx="808985" cy="981740"/>
          </a:xfrm>
          <a:prstGeom prst="rect">
            <a:avLst/>
          </a:prstGeom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EB6278D-B038-25AC-2F39-F0B65781F3E7}"/>
              </a:ext>
            </a:extLst>
          </p:cNvPr>
          <p:cNvGrpSpPr/>
          <p:nvPr/>
        </p:nvGrpSpPr>
        <p:grpSpPr>
          <a:xfrm>
            <a:off x="1540240" y="2559542"/>
            <a:ext cx="2434907" cy="1119841"/>
            <a:chOff x="406914" y="1562873"/>
            <a:chExt cx="3390422" cy="1258066"/>
          </a:xfrm>
        </p:grpSpPr>
        <p:sp>
          <p:nvSpPr>
            <p:cNvPr id="20" name="Sprechblase: rechteckig mit abgerundeten Ecken 19">
              <a:extLst>
                <a:ext uri="{FF2B5EF4-FFF2-40B4-BE49-F238E27FC236}">
                  <a16:creationId xmlns:a16="http://schemas.microsoft.com/office/drawing/2014/main" id="{66BE644A-2408-C503-A37A-DE46FC6C7642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565070 w 3390422"/>
                <a:gd name="connsiteY2" fmla="*/ 0 h 1258066"/>
                <a:gd name="connsiteX3" fmla="*/ 565070 w 3390422"/>
                <a:gd name="connsiteY3" fmla="*/ 0 h 1258066"/>
                <a:gd name="connsiteX4" fmla="*/ 1412676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1412676 w 3390422"/>
                <a:gd name="connsiteY12" fmla="*/ 1258066 h 1258066"/>
                <a:gd name="connsiteX13" fmla="*/ 216173 w 3390422"/>
                <a:gd name="connsiteY13" fmla="*/ 1579603 h 1258066"/>
                <a:gd name="connsiteX14" fmla="*/ 565070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363208" y="25494"/>
                    <a:pt x="493599" y="-15430"/>
                    <a:pt x="565070" y="0"/>
                  </a:cubicBezTo>
                  <a:lnTo>
                    <a:pt x="565070" y="0"/>
                  </a:lnTo>
                  <a:cubicBezTo>
                    <a:pt x="959072" y="62665"/>
                    <a:pt x="1236779" y="-40610"/>
                    <a:pt x="1412676" y="0"/>
                  </a:cubicBezTo>
                  <a:cubicBezTo>
                    <a:pt x="1756067" y="112265"/>
                    <a:pt x="2716809" y="-56839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2407586" y="1219850"/>
                    <a:pt x="2052345" y="1379819"/>
                    <a:pt x="1412676" y="1258066"/>
                  </a:cubicBezTo>
                  <a:cubicBezTo>
                    <a:pt x="1299130" y="1395132"/>
                    <a:pt x="753441" y="1491082"/>
                    <a:pt x="216173" y="1579603"/>
                  </a:cubicBezTo>
                  <a:cubicBezTo>
                    <a:pt x="358719" y="1409266"/>
                    <a:pt x="379196" y="1377140"/>
                    <a:pt x="565070" y="1258066"/>
                  </a:cubicBezTo>
                  <a:cubicBezTo>
                    <a:pt x="458463" y="1268283"/>
                    <a:pt x="367934" y="128510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272402" y="17696"/>
                    <a:pt x="448987" y="-26740"/>
                    <a:pt x="565070" y="0"/>
                  </a:cubicBezTo>
                  <a:lnTo>
                    <a:pt x="565070" y="0"/>
                  </a:lnTo>
                  <a:cubicBezTo>
                    <a:pt x="680056" y="4832"/>
                    <a:pt x="1003412" y="41932"/>
                    <a:pt x="1412676" y="0"/>
                  </a:cubicBezTo>
                  <a:cubicBezTo>
                    <a:pt x="1913784" y="131291"/>
                    <a:pt x="2538200" y="81238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2452485" y="1250762"/>
                    <a:pt x="2255905" y="1224188"/>
                    <a:pt x="1412676" y="1258066"/>
                  </a:cubicBezTo>
                  <a:cubicBezTo>
                    <a:pt x="1066760" y="1319819"/>
                    <a:pt x="783096" y="1376211"/>
                    <a:pt x="216173" y="1579603"/>
                  </a:cubicBezTo>
                  <a:cubicBezTo>
                    <a:pt x="359829" y="1503651"/>
                    <a:pt x="490338" y="1351412"/>
                    <a:pt x="565070" y="1258066"/>
                  </a:cubicBezTo>
                  <a:cubicBezTo>
                    <a:pt x="514741" y="1287047"/>
                    <a:pt x="270525" y="1257935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-43624"/>
                        <a:gd name="adj2" fmla="val 75558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9B2ABF6D-BD1E-F1F4-CD92-A7FD996B80C0}"/>
                </a:ext>
              </a:extLst>
            </p:cNvPr>
            <p:cNvSpPr/>
            <p:nvPr/>
          </p:nvSpPr>
          <p:spPr>
            <a:xfrm>
              <a:off x="406914" y="1846401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bin nicht gut darin, mit Geld umzugehen.</a:t>
              </a:r>
            </a:p>
          </p:txBody>
        </p:sp>
      </p:grpSp>
      <p:pic>
        <p:nvPicPr>
          <p:cNvPr id="24" name="Grafik 23" descr="Ein besorgtes Gesicht">
            <a:extLst>
              <a:ext uri="{FF2B5EF4-FFF2-40B4-BE49-F238E27FC236}">
                <a16:creationId xmlns:a16="http://schemas.microsoft.com/office/drawing/2014/main" id="{24852242-676A-A420-0F3D-D996198FFA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8014" y="3657255"/>
            <a:ext cx="434434" cy="475162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8BB5A983-B9FF-1F2C-8776-7901309058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906532" y="3089894"/>
            <a:ext cx="914400" cy="914400"/>
          </a:xfrm>
          <a:prstGeom prst="rect">
            <a:avLst/>
          </a:prstGeom>
        </p:spPr>
      </p:pic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71FA32CC-D480-647F-6905-1C99CB1DADAD}"/>
              </a:ext>
            </a:extLst>
          </p:cNvPr>
          <p:cNvGrpSpPr/>
          <p:nvPr/>
        </p:nvGrpSpPr>
        <p:grpSpPr>
          <a:xfrm>
            <a:off x="7470527" y="2503257"/>
            <a:ext cx="3043653" cy="1631216"/>
            <a:chOff x="406914" y="1562873"/>
            <a:chExt cx="3390422" cy="1258066"/>
          </a:xfrm>
        </p:grpSpPr>
        <p:sp>
          <p:nvSpPr>
            <p:cNvPr id="35" name="Sprechblase: rechteckig mit abgerundeten Ecken 34">
              <a:extLst>
                <a:ext uri="{FF2B5EF4-FFF2-40B4-BE49-F238E27FC236}">
                  <a16:creationId xmlns:a16="http://schemas.microsoft.com/office/drawing/2014/main" id="{7D3AF5F5-558D-AAE5-4858-E29B8D37472D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1977746 w 3390422"/>
                <a:gd name="connsiteY2" fmla="*/ 0 h 1258066"/>
                <a:gd name="connsiteX3" fmla="*/ 1977746 w 3390422"/>
                <a:gd name="connsiteY3" fmla="*/ 0 h 1258066"/>
                <a:gd name="connsiteX4" fmla="*/ 2825352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2825352 w 3390422"/>
                <a:gd name="connsiteY12" fmla="*/ 1258066 h 1258066"/>
                <a:gd name="connsiteX13" fmla="*/ 3056737 w 3390422"/>
                <a:gd name="connsiteY13" fmla="*/ 1470792 h 1258066"/>
                <a:gd name="connsiteX14" fmla="*/ 1977746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1065268" y="-83788"/>
                    <a:pt x="1314589" y="105978"/>
                    <a:pt x="1977746" y="0"/>
                  </a:cubicBezTo>
                  <a:lnTo>
                    <a:pt x="1977746" y="0"/>
                  </a:lnTo>
                  <a:cubicBezTo>
                    <a:pt x="2371748" y="62665"/>
                    <a:pt x="2649455" y="-40610"/>
                    <a:pt x="2825352" y="0"/>
                  </a:cubicBezTo>
                  <a:cubicBezTo>
                    <a:pt x="2893171" y="-27535"/>
                    <a:pt x="3114519" y="-22898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3100696" y="1227542"/>
                    <a:pt x="2876750" y="1280092"/>
                    <a:pt x="2825352" y="1258066"/>
                  </a:cubicBezTo>
                  <a:cubicBezTo>
                    <a:pt x="2872474" y="1318434"/>
                    <a:pt x="2947807" y="1387104"/>
                    <a:pt x="3056737" y="1470792"/>
                  </a:cubicBezTo>
                  <a:cubicBezTo>
                    <a:pt x="2874922" y="1511455"/>
                    <a:pt x="2288574" y="1221725"/>
                    <a:pt x="1977746" y="1258066"/>
                  </a:cubicBezTo>
                  <a:cubicBezTo>
                    <a:pt x="1356442" y="1361433"/>
                    <a:pt x="646794" y="136738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646210" y="147534"/>
                    <a:pt x="1636001" y="130289"/>
                    <a:pt x="1977746" y="0"/>
                  </a:cubicBezTo>
                  <a:lnTo>
                    <a:pt x="1977746" y="0"/>
                  </a:lnTo>
                  <a:cubicBezTo>
                    <a:pt x="2092732" y="4832"/>
                    <a:pt x="2416088" y="41932"/>
                    <a:pt x="2825352" y="0"/>
                  </a:cubicBezTo>
                  <a:cubicBezTo>
                    <a:pt x="2904177" y="-18846"/>
                    <a:pt x="3053363" y="6880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3044201" y="1235148"/>
                    <a:pt x="2884145" y="1228561"/>
                    <a:pt x="2825352" y="1258066"/>
                  </a:cubicBezTo>
                  <a:cubicBezTo>
                    <a:pt x="2930529" y="1335123"/>
                    <a:pt x="2954355" y="1383268"/>
                    <a:pt x="3056737" y="1470792"/>
                  </a:cubicBezTo>
                  <a:cubicBezTo>
                    <a:pt x="2588492" y="1324482"/>
                    <a:pt x="2252091" y="1347101"/>
                    <a:pt x="1977746" y="1258066"/>
                  </a:cubicBezTo>
                  <a:cubicBezTo>
                    <a:pt x="1496045" y="1393667"/>
                    <a:pt x="630878" y="1322731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548235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40158"/>
                        <a:gd name="adj2" fmla="val 66909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ACCA2855-A50D-7B69-A59A-79EBDD3F5E09}"/>
                </a:ext>
              </a:extLst>
            </p:cNvPr>
            <p:cNvSpPr/>
            <p:nvPr/>
          </p:nvSpPr>
          <p:spPr>
            <a:xfrm>
              <a:off x="406914" y="1846401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Ich kann jederzeit lernen, besser mit Geld umzugehen und kluge Entscheidungen treffen!</a:t>
              </a:r>
            </a:p>
          </p:txBody>
        </p:sp>
      </p:grpSp>
      <p:pic>
        <p:nvPicPr>
          <p:cNvPr id="37" name="Grafik 36" descr="Mann in Jacke">
            <a:extLst>
              <a:ext uri="{FF2B5EF4-FFF2-40B4-BE49-F238E27FC236}">
                <a16:creationId xmlns:a16="http://schemas.microsoft.com/office/drawing/2014/main" id="{3E04975F-C5CC-9F11-7F6E-EFE8357951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0296406" y="4358952"/>
            <a:ext cx="1494386" cy="1450504"/>
          </a:xfrm>
          <a:prstGeom prst="rect">
            <a:avLst/>
          </a:prstGeom>
        </p:spPr>
      </p:pic>
      <p:pic>
        <p:nvPicPr>
          <p:cNvPr id="38" name="Grafik 37" descr="Junge mit kurzen Haaren">
            <a:extLst>
              <a:ext uri="{FF2B5EF4-FFF2-40B4-BE49-F238E27FC236}">
                <a16:creationId xmlns:a16="http://schemas.microsoft.com/office/drawing/2014/main" id="{ED9E472C-7EE7-D634-DA1A-BFD4AEF63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412638" flipH="1">
            <a:off x="10631815" y="3589473"/>
            <a:ext cx="790351" cy="959126"/>
          </a:xfrm>
          <a:prstGeom prst="rect">
            <a:avLst/>
          </a:prstGeom>
        </p:spPr>
      </p:pic>
      <p:pic>
        <p:nvPicPr>
          <p:cNvPr id="41" name="Grafik 40" descr="Ein lächelndes Gesicht">
            <a:extLst>
              <a:ext uri="{FF2B5EF4-FFF2-40B4-BE49-F238E27FC236}">
                <a16:creationId xmlns:a16="http://schemas.microsoft.com/office/drawing/2014/main" id="{74FF4D67-4EE6-77C3-BDA9-DFE67A737B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10703338" y="3909994"/>
            <a:ext cx="488403" cy="50366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5C995AD-67DF-82D0-8E1E-A33E31C7D733}"/>
              </a:ext>
            </a:extLst>
          </p:cNvPr>
          <p:cNvSpPr txBox="1"/>
          <p:nvPr/>
        </p:nvSpPr>
        <p:spPr>
          <a:xfrm>
            <a:off x="215770" y="1619875"/>
            <a:ext cx="5080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000" b="1" dirty="0"/>
              <a:t>Negative</a:t>
            </a:r>
            <a:r>
              <a:rPr lang="de-AT" sz="2000" dirty="0"/>
              <a:t> Leitsätze hindern uns, </a:t>
            </a:r>
            <a:br>
              <a:rPr lang="de-AT" sz="2000" dirty="0"/>
            </a:br>
            <a:r>
              <a:rPr lang="de-AT" sz="2000" dirty="0"/>
              <a:t>gute finanzielle Entscheidungen zu treffen: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91721CF-D7D0-1177-489B-8589E4A24CF9}"/>
              </a:ext>
            </a:extLst>
          </p:cNvPr>
          <p:cNvSpPr txBox="1"/>
          <p:nvPr/>
        </p:nvSpPr>
        <p:spPr>
          <a:xfrm>
            <a:off x="6496774" y="1618166"/>
            <a:ext cx="4979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000" b="1" dirty="0"/>
              <a:t>Positive</a:t>
            </a:r>
            <a:r>
              <a:rPr lang="de-AT" sz="2000" dirty="0"/>
              <a:t> Leitsätze helfen uns,</a:t>
            </a:r>
            <a:br>
              <a:rPr lang="de-AT" sz="2000" dirty="0"/>
            </a:br>
            <a:r>
              <a:rPr lang="de-AT" sz="2000" dirty="0"/>
              <a:t> gute finanzielle Entscheidungen zu treffen: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2D3F9490-05E6-A3D4-4541-C3657FA1CEB4}"/>
              </a:ext>
            </a:extLst>
          </p:cNvPr>
          <p:cNvGrpSpPr/>
          <p:nvPr/>
        </p:nvGrpSpPr>
        <p:grpSpPr>
          <a:xfrm>
            <a:off x="2035372" y="4642780"/>
            <a:ext cx="7872070" cy="1484702"/>
            <a:chOff x="935664" y="1453083"/>
            <a:chExt cx="10418135" cy="1328651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ABF0D7A6-F65A-B36C-92B8-7CB13917C1B4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0CA36237-C215-F9A3-8926-ADC8223FCE51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 b="1" dirty="0">
                  <a:solidFill>
                    <a:schemeClr val="tx1"/>
                  </a:solidFill>
                </a:rPr>
                <a:t>Haben Leitsätze auch eine Auswirkung auf unsere Einstellung zum Sparen?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054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05000" y="578678"/>
            <a:ext cx="10515600" cy="1622257"/>
          </a:xfrm>
        </p:spPr>
        <p:txBody>
          <a:bodyPr>
            <a:normAutofit fontScale="90000"/>
          </a:bodyPr>
          <a:lstStyle/>
          <a:p>
            <a:pPr algn="ctr"/>
            <a:r>
              <a:rPr lang="de-AT" sz="12500" b="1" dirty="0">
                <a:solidFill>
                  <a:srgbClr val="548235"/>
                </a:solidFill>
                <a:latin typeface="Fave Script Bold Pro" pitchFamily="2" charset="0"/>
              </a:rPr>
              <a:t>Alltagschallenge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2303" y="6361952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A2F717C9-373C-A804-8DCA-8C93A3685ECB}"/>
              </a:ext>
            </a:extLst>
          </p:cNvPr>
          <p:cNvSpPr txBox="1">
            <a:spLocks/>
          </p:cNvSpPr>
          <p:nvPr/>
        </p:nvSpPr>
        <p:spPr>
          <a:xfrm>
            <a:off x="-665502" y="1552706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096B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b="1" dirty="0">
                <a:solidFill>
                  <a:schemeClr val="tx1"/>
                </a:solidFill>
              </a:rPr>
              <a:t>Interview </a:t>
            </a:r>
          </a:p>
        </p:txBody>
      </p:sp>
      <p:pic>
        <p:nvPicPr>
          <p:cNvPr id="18" name="Picture 2" descr="Pfeil Symbol Geschenk Lustig Ich bin das Clipart' Thermobecher | Spreadshirt">
            <a:extLst>
              <a:ext uri="{FF2B5EF4-FFF2-40B4-BE49-F238E27FC236}">
                <a16:creationId xmlns:a16="http://schemas.microsoft.com/office/drawing/2014/main" id="{52FFF83F-06B0-A88C-6E29-4883A8CBC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15244" flipV="1">
            <a:off x="4308402" y="4533362"/>
            <a:ext cx="893480" cy="89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Pfeil Symbol Geschenk Lustig Ich bin das Clipart' Thermobecher | Spreadshirt">
            <a:extLst>
              <a:ext uri="{FF2B5EF4-FFF2-40B4-BE49-F238E27FC236}">
                <a16:creationId xmlns:a16="http://schemas.microsoft.com/office/drawing/2014/main" id="{3323DFDA-5C79-4A47-FF57-4B3A4E8C0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21562">
            <a:off x="6693912" y="2258589"/>
            <a:ext cx="893480" cy="89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Pfeil Symbol Geschenk Lustig Ich bin das Clipart' Thermobecher | Spreadshirt">
            <a:extLst>
              <a:ext uri="{FF2B5EF4-FFF2-40B4-BE49-F238E27FC236}">
                <a16:creationId xmlns:a16="http://schemas.microsoft.com/office/drawing/2014/main" id="{1A59B5AC-97E6-E6CB-5B4E-6621CF3F5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11532" flipH="1">
            <a:off x="8886327" y="3455094"/>
            <a:ext cx="893480" cy="89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398CF27-BE71-A1B9-DE87-2A5AF5203F27}"/>
              </a:ext>
            </a:extLst>
          </p:cNvPr>
          <p:cNvSpPr/>
          <p:nvPr/>
        </p:nvSpPr>
        <p:spPr>
          <a:xfrm>
            <a:off x="2516027" y="2509147"/>
            <a:ext cx="2954749" cy="1786497"/>
          </a:xfrm>
          <a:custGeom>
            <a:avLst/>
            <a:gdLst>
              <a:gd name="connsiteX0" fmla="*/ 0 w 2954749"/>
              <a:gd name="connsiteY0" fmla="*/ 0 h 1786497"/>
              <a:gd name="connsiteX1" fmla="*/ 620497 w 2954749"/>
              <a:gd name="connsiteY1" fmla="*/ 0 h 1786497"/>
              <a:gd name="connsiteX2" fmla="*/ 1122805 w 2954749"/>
              <a:gd name="connsiteY2" fmla="*/ 0 h 1786497"/>
              <a:gd name="connsiteX3" fmla="*/ 1625112 w 2954749"/>
              <a:gd name="connsiteY3" fmla="*/ 0 h 1786497"/>
              <a:gd name="connsiteX4" fmla="*/ 2156967 w 2954749"/>
              <a:gd name="connsiteY4" fmla="*/ 0 h 1786497"/>
              <a:gd name="connsiteX5" fmla="*/ 2954749 w 2954749"/>
              <a:gd name="connsiteY5" fmla="*/ 0 h 1786497"/>
              <a:gd name="connsiteX6" fmla="*/ 2954749 w 2954749"/>
              <a:gd name="connsiteY6" fmla="*/ 631229 h 1786497"/>
              <a:gd name="connsiteX7" fmla="*/ 2954749 w 2954749"/>
              <a:gd name="connsiteY7" fmla="*/ 1244593 h 1786497"/>
              <a:gd name="connsiteX8" fmla="*/ 2954749 w 2954749"/>
              <a:gd name="connsiteY8" fmla="*/ 1786497 h 1786497"/>
              <a:gd name="connsiteX9" fmla="*/ 2363799 w 2954749"/>
              <a:gd name="connsiteY9" fmla="*/ 1786497 h 1786497"/>
              <a:gd name="connsiteX10" fmla="*/ 1831944 w 2954749"/>
              <a:gd name="connsiteY10" fmla="*/ 1786497 h 1786497"/>
              <a:gd name="connsiteX11" fmla="*/ 1211447 w 2954749"/>
              <a:gd name="connsiteY11" fmla="*/ 1786497 h 1786497"/>
              <a:gd name="connsiteX12" fmla="*/ 620497 w 2954749"/>
              <a:gd name="connsiteY12" fmla="*/ 1786497 h 1786497"/>
              <a:gd name="connsiteX13" fmla="*/ 0 w 2954749"/>
              <a:gd name="connsiteY13" fmla="*/ 1786497 h 1786497"/>
              <a:gd name="connsiteX14" fmla="*/ 0 w 2954749"/>
              <a:gd name="connsiteY14" fmla="*/ 1244593 h 1786497"/>
              <a:gd name="connsiteX15" fmla="*/ 0 w 2954749"/>
              <a:gd name="connsiteY15" fmla="*/ 684824 h 1786497"/>
              <a:gd name="connsiteX16" fmla="*/ 0 w 2954749"/>
              <a:gd name="connsiteY16" fmla="*/ 0 h 17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54749" h="1786497" extrusionOk="0">
                <a:moveTo>
                  <a:pt x="0" y="0"/>
                </a:moveTo>
                <a:cubicBezTo>
                  <a:pt x="249839" y="29611"/>
                  <a:pt x="390663" y="22248"/>
                  <a:pt x="620497" y="0"/>
                </a:cubicBezTo>
                <a:cubicBezTo>
                  <a:pt x="850331" y="-22248"/>
                  <a:pt x="942044" y="-1374"/>
                  <a:pt x="1122805" y="0"/>
                </a:cubicBezTo>
                <a:cubicBezTo>
                  <a:pt x="1303566" y="1374"/>
                  <a:pt x="1447543" y="11449"/>
                  <a:pt x="1625112" y="0"/>
                </a:cubicBezTo>
                <a:cubicBezTo>
                  <a:pt x="1802681" y="-11449"/>
                  <a:pt x="1983678" y="20611"/>
                  <a:pt x="2156967" y="0"/>
                </a:cubicBezTo>
                <a:cubicBezTo>
                  <a:pt x="2330257" y="-20611"/>
                  <a:pt x="2690162" y="28105"/>
                  <a:pt x="2954749" y="0"/>
                </a:cubicBezTo>
                <a:cubicBezTo>
                  <a:pt x="2943951" y="286026"/>
                  <a:pt x="2957871" y="378022"/>
                  <a:pt x="2954749" y="631229"/>
                </a:cubicBezTo>
                <a:cubicBezTo>
                  <a:pt x="2951627" y="884436"/>
                  <a:pt x="2960053" y="1114837"/>
                  <a:pt x="2954749" y="1244593"/>
                </a:cubicBezTo>
                <a:cubicBezTo>
                  <a:pt x="2949445" y="1374349"/>
                  <a:pt x="2977591" y="1550059"/>
                  <a:pt x="2954749" y="1786497"/>
                </a:cubicBezTo>
                <a:cubicBezTo>
                  <a:pt x="2732515" y="1786303"/>
                  <a:pt x="2646032" y="1768709"/>
                  <a:pt x="2363799" y="1786497"/>
                </a:cubicBezTo>
                <a:cubicBezTo>
                  <a:pt x="2081566" y="1804286"/>
                  <a:pt x="2050560" y="1809035"/>
                  <a:pt x="1831944" y="1786497"/>
                </a:cubicBezTo>
                <a:cubicBezTo>
                  <a:pt x="1613329" y="1763959"/>
                  <a:pt x="1354252" y="1816890"/>
                  <a:pt x="1211447" y="1786497"/>
                </a:cubicBezTo>
                <a:cubicBezTo>
                  <a:pt x="1068642" y="1756104"/>
                  <a:pt x="844474" y="1790384"/>
                  <a:pt x="620497" y="1786497"/>
                </a:cubicBezTo>
                <a:cubicBezTo>
                  <a:pt x="396520" y="1782611"/>
                  <a:pt x="246222" y="1784706"/>
                  <a:pt x="0" y="1786497"/>
                </a:cubicBezTo>
                <a:cubicBezTo>
                  <a:pt x="-15284" y="1527478"/>
                  <a:pt x="526" y="1497056"/>
                  <a:pt x="0" y="1244593"/>
                </a:cubicBezTo>
                <a:cubicBezTo>
                  <a:pt x="-526" y="992130"/>
                  <a:pt x="27892" y="804894"/>
                  <a:pt x="0" y="684824"/>
                </a:cubicBezTo>
                <a:cubicBezTo>
                  <a:pt x="-27892" y="564754"/>
                  <a:pt x="-18936" y="161487"/>
                  <a:pt x="0" y="0"/>
                </a:cubicBezTo>
                <a:close/>
              </a:path>
            </a:pathLst>
          </a:custGeom>
          <a:noFill/>
          <a:ln w="28575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184208276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Hast du eine bestimmte Strategie, um Geld zu sparen?</a:t>
            </a:r>
            <a:endParaRPr lang="de-AT" sz="2400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711F297-90E2-CE2C-4769-DD2F80CA2F74}"/>
              </a:ext>
            </a:extLst>
          </p:cNvPr>
          <p:cNvSpPr/>
          <p:nvPr/>
        </p:nvSpPr>
        <p:spPr>
          <a:xfrm>
            <a:off x="5593893" y="3692029"/>
            <a:ext cx="2647173" cy="1786497"/>
          </a:xfrm>
          <a:custGeom>
            <a:avLst/>
            <a:gdLst>
              <a:gd name="connsiteX0" fmla="*/ 0 w 2647173"/>
              <a:gd name="connsiteY0" fmla="*/ 0 h 1786497"/>
              <a:gd name="connsiteX1" fmla="*/ 688265 w 2647173"/>
              <a:gd name="connsiteY1" fmla="*/ 0 h 1786497"/>
              <a:gd name="connsiteX2" fmla="*/ 1270643 w 2647173"/>
              <a:gd name="connsiteY2" fmla="*/ 0 h 1786497"/>
              <a:gd name="connsiteX3" fmla="*/ 1853021 w 2647173"/>
              <a:gd name="connsiteY3" fmla="*/ 0 h 1786497"/>
              <a:gd name="connsiteX4" fmla="*/ 2647173 w 2647173"/>
              <a:gd name="connsiteY4" fmla="*/ 0 h 1786497"/>
              <a:gd name="connsiteX5" fmla="*/ 2647173 w 2647173"/>
              <a:gd name="connsiteY5" fmla="*/ 613364 h 1786497"/>
              <a:gd name="connsiteX6" fmla="*/ 2647173 w 2647173"/>
              <a:gd name="connsiteY6" fmla="*/ 1173133 h 1786497"/>
              <a:gd name="connsiteX7" fmla="*/ 2647173 w 2647173"/>
              <a:gd name="connsiteY7" fmla="*/ 1786497 h 1786497"/>
              <a:gd name="connsiteX8" fmla="*/ 2038323 w 2647173"/>
              <a:gd name="connsiteY8" fmla="*/ 1786497 h 1786497"/>
              <a:gd name="connsiteX9" fmla="*/ 1403002 w 2647173"/>
              <a:gd name="connsiteY9" fmla="*/ 1786497 h 1786497"/>
              <a:gd name="connsiteX10" fmla="*/ 794152 w 2647173"/>
              <a:gd name="connsiteY10" fmla="*/ 1786497 h 1786497"/>
              <a:gd name="connsiteX11" fmla="*/ 0 w 2647173"/>
              <a:gd name="connsiteY11" fmla="*/ 1786497 h 1786497"/>
              <a:gd name="connsiteX12" fmla="*/ 0 w 2647173"/>
              <a:gd name="connsiteY12" fmla="*/ 1190998 h 1786497"/>
              <a:gd name="connsiteX13" fmla="*/ 0 w 2647173"/>
              <a:gd name="connsiteY13" fmla="*/ 577634 h 1786497"/>
              <a:gd name="connsiteX14" fmla="*/ 0 w 2647173"/>
              <a:gd name="connsiteY14" fmla="*/ 0 h 17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47173" h="1786497" extrusionOk="0">
                <a:moveTo>
                  <a:pt x="0" y="0"/>
                </a:moveTo>
                <a:cubicBezTo>
                  <a:pt x="260124" y="-14784"/>
                  <a:pt x="486646" y="23785"/>
                  <a:pt x="688265" y="0"/>
                </a:cubicBezTo>
                <a:cubicBezTo>
                  <a:pt x="889884" y="-23785"/>
                  <a:pt x="990082" y="10350"/>
                  <a:pt x="1270643" y="0"/>
                </a:cubicBezTo>
                <a:cubicBezTo>
                  <a:pt x="1551204" y="-10350"/>
                  <a:pt x="1688781" y="-18311"/>
                  <a:pt x="1853021" y="0"/>
                </a:cubicBezTo>
                <a:cubicBezTo>
                  <a:pt x="2017261" y="18311"/>
                  <a:pt x="2294534" y="29216"/>
                  <a:pt x="2647173" y="0"/>
                </a:cubicBezTo>
                <a:cubicBezTo>
                  <a:pt x="2628147" y="158501"/>
                  <a:pt x="2628771" y="484713"/>
                  <a:pt x="2647173" y="613364"/>
                </a:cubicBezTo>
                <a:cubicBezTo>
                  <a:pt x="2665575" y="742015"/>
                  <a:pt x="2657918" y="901509"/>
                  <a:pt x="2647173" y="1173133"/>
                </a:cubicBezTo>
                <a:cubicBezTo>
                  <a:pt x="2636428" y="1444757"/>
                  <a:pt x="2652477" y="1656741"/>
                  <a:pt x="2647173" y="1786497"/>
                </a:cubicBezTo>
                <a:cubicBezTo>
                  <a:pt x="2357814" y="1764456"/>
                  <a:pt x="2277239" y="1814417"/>
                  <a:pt x="2038323" y="1786497"/>
                </a:cubicBezTo>
                <a:cubicBezTo>
                  <a:pt x="1799407" y="1758578"/>
                  <a:pt x="1663756" y="1769834"/>
                  <a:pt x="1403002" y="1786497"/>
                </a:cubicBezTo>
                <a:cubicBezTo>
                  <a:pt x="1142248" y="1803160"/>
                  <a:pt x="1045290" y="1770572"/>
                  <a:pt x="794152" y="1786497"/>
                </a:cubicBezTo>
                <a:cubicBezTo>
                  <a:pt x="543014" y="1802423"/>
                  <a:pt x="304060" y="1812953"/>
                  <a:pt x="0" y="1786497"/>
                </a:cubicBezTo>
                <a:cubicBezTo>
                  <a:pt x="13476" y="1501859"/>
                  <a:pt x="-930" y="1397803"/>
                  <a:pt x="0" y="1190998"/>
                </a:cubicBezTo>
                <a:cubicBezTo>
                  <a:pt x="930" y="984193"/>
                  <a:pt x="-13390" y="724201"/>
                  <a:pt x="0" y="577634"/>
                </a:cubicBezTo>
                <a:cubicBezTo>
                  <a:pt x="13390" y="431067"/>
                  <a:pt x="-4919" y="248113"/>
                  <a:pt x="0" y="0"/>
                </a:cubicBezTo>
                <a:close/>
              </a:path>
            </a:pathLst>
          </a:custGeom>
          <a:noFill/>
          <a:ln w="28575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184208276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Wie hast du als  Jugendliche:r Geld gespart?</a:t>
            </a:r>
            <a:endParaRPr lang="de-AT" sz="2400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55D0550-F470-7449-E793-783ED0646035}"/>
              </a:ext>
            </a:extLst>
          </p:cNvPr>
          <p:cNvSpPr/>
          <p:nvPr/>
        </p:nvSpPr>
        <p:spPr>
          <a:xfrm>
            <a:off x="7760400" y="1375318"/>
            <a:ext cx="2647172" cy="1860846"/>
          </a:xfrm>
          <a:custGeom>
            <a:avLst/>
            <a:gdLst>
              <a:gd name="connsiteX0" fmla="*/ 0 w 2647172"/>
              <a:gd name="connsiteY0" fmla="*/ 0 h 1860846"/>
              <a:gd name="connsiteX1" fmla="*/ 688265 w 2647172"/>
              <a:gd name="connsiteY1" fmla="*/ 0 h 1860846"/>
              <a:gd name="connsiteX2" fmla="*/ 1270643 w 2647172"/>
              <a:gd name="connsiteY2" fmla="*/ 0 h 1860846"/>
              <a:gd name="connsiteX3" fmla="*/ 1853020 w 2647172"/>
              <a:gd name="connsiteY3" fmla="*/ 0 h 1860846"/>
              <a:gd name="connsiteX4" fmla="*/ 2647172 w 2647172"/>
              <a:gd name="connsiteY4" fmla="*/ 0 h 1860846"/>
              <a:gd name="connsiteX5" fmla="*/ 2647172 w 2647172"/>
              <a:gd name="connsiteY5" fmla="*/ 638890 h 1860846"/>
              <a:gd name="connsiteX6" fmla="*/ 2647172 w 2647172"/>
              <a:gd name="connsiteY6" fmla="*/ 1221956 h 1860846"/>
              <a:gd name="connsiteX7" fmla="*/ 2647172 w 2647172"/>
              <a:gd name="connsiteY7" fmla="*/ 1860846 h 1860846"/>
              <a:gd name="connsiteX8" fmla="*/ 2038322 w 2647172"/>
              <a:gd name="connsiteY8" fmla="*/ 1860846 h 1860846"/>
              <a:gd name="connsiteX9" fmla="*/ 1403001 w 2647172"/>
              <a:gd name="connsiteY9" fmla="*/ 1860846 h 1860846"/>
              <a:gd name="connsiteX10" fmla="*/ 794152 w 2647172"/>
              <a:gd name="connsiteY10" fmla="*/ 1860846 h 1860846"/>
              <a:gd name="connsiteX11" fmla="*/ 0 w 2647172"/>
              <a:gd name="connsiteY11" fmla="*/ 1860846 h 1860846"/>
              <a:gd name="connsiteX12" fmla="*/ 0 w 2647172"/>
              <a:gd name="connsiteY12" fmla="*/ 1240564 h 1860846"/>
              <a:gd name="connsiteX13" fmla="*/ 0 w 2647172"/>
              <a:gd name="connsiteY13" fmla="*/ 601674 h 1860846"/>
              <a:gd name="connsiteX14" fmla="*/ 0 w 2647172"/>
              <a:gd name="connsiteY14" fmla="*/ 0 h 1860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47172" h="1860846" extrusionOk="0">
                <a:moveTo>
                  <a:pt x="0" y="0"/>
                </a:moveTo>
                <a:cubicBezTo>
                  <a:pt x="260124" y="-14784"/>
                  <a:pt x="486646" y="23785"/>
                  <a:pt x="688265" y="0"/>
                </a:cubicBezTo>
                <a:cubicBezTo>
                  <a:pt x="889884" y="-23785"/>
                  <a:pt x="990082" y="10350"/>
                  <a:pt x="1270643" y="0"/>
                </a:cubicBezTo>
                <a:cubicBezTo>
                  <a:pt x="1551204" y="-10350"/>
                  <a:pt x="1690957" y="-14778"/>
                  <a:pt x="1853020" y="0"/>
                </a:cubicBezTo>
                <a:cubicBezTo>
                  <a:pt x="2015083" y="14778"/>
                  <a:pt x="2294533" y="29216"/>
                  <a:pt x="2647172" y="0"/>
                </a:cubicBezTo>
                <a:cubicBezTo>
                  <a:pt x="2617852" y="176442"/>
                  <a:pt x="2653704" y="456476"/>
                  <a:pt x="2647172" y="638890"/>
                </a:cubicBezTo>
                <a:cubicBezTo>
                  <a:pt x="2640641" y="821304"/>
                  <a:pt x="2639597" y="1048527"/>
                  <a:pt x="2647172" y="1221956"/>
                </a:cubicBezTo>
                <a:cubicBezTo>
                  <a:pt x="2654747" y="1395385"/>
                  <a:pt x="2671860" y="1582909"/>
                  <a:pt x="2647172" y="1860846"/>
                </a:cubicBezTo>
                <a:cubicBezTo>
                  <a:pt x="2357813" y="1838805"/>
                  <a:pt x="2277238" y="1888766"/>
                  <a:pt x="2038322" y="1860846"/>
                </a:cubicBezTo>
                <a:cubicBezTo>
                  <a:pt x="1799406" y="1832927"/>
                  <a:pt x="1663755" y="1844183"/>
                  <a:pt x="1403001" y="1860846"/>
                </a:cubicBezTo>
                <a:cubicBezTo>
                  <a:pt x="1142247" y="1877509"/>
                  <a:pt x="1041748" y="1839075"/>
                  <a:pt x="794152" y="1860846"/>
                </a:cubicBezTo>
                <a:cubicBezTo>
                  <a:pt x="546556" y="1882617"/>
                  <a:pt x="304060" y="1887302"/>
                  <a:pt x="0" y="1860846"/>
                </a:cubicBezTo>
                <a:cubicBezTo>
                  <a:pt x="16350" y="1641529"/>
                  <a:pt x="13825" y="1381411"/>
                  <a:pt x="0" y="1240564"/>
                </a:cubicBezTo>
                <a:cubicBezTo>
                  <a:pt x="-13825" y="1099717"/>
                  <a:pt x="31709" y="732397"/>
                  <a:pt x="0" y="601674"/>
                </a:cubicBezTo>
                <a:cubicBezTo>
                  <a:pt x="-31709" y="470951"/>
                  <a:pt x="11628" y="181075"/>
                  <a:pt x="0" y="0"/>
                </a:cubicBezTo>
                <a:close/>
              </a:path>
            </a:pathLst>
          </a:custGeom>
          <a:noFill/>
          <a:ln w="28575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184208276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Welche Spartipps hast du im Alltag?</a:t>
            </a:r>
            <a:endParaRPr lang="de-AT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Präsentieren – ipadschule – Meta">
            <a:extLst>
              <a:ext uri="{FF2B5EF4-FFF2-40B4-BE49-F238E27FC236}">
                <a16:creationId xmlns:a16="http://schemas.microsoft.com/office/drawing/2014/main" id="{EEC43761-1251-127B-CF2D-3EA60B272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2755">
            <a:off x="9674619" y="3532446"/>
            <a:ext cx="2494651" cy="249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 descr="Eine Glühlampe">
            <a:extLst>
              <a:ext uri="{FF2B5EF4-FFF2-40B4-BE49-F238E27FC236}">
                <a16:creationId xmlns:a16="http://schemas.microsoft.com/office/drawing/2014/main" id="{B2AAC491-82C8-9364-7F86-BA0D0F836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60253" y="3692029"/>
            <a:ext cx="807299" cy="80729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F27B66B6-43FD-44F1-30C5-798031C6C037}"/>
              </a:ext>
            </a:extLst>
          </p:cNvPr>
          <p:cNvSpPr/>
          <p:nvPr/>
        </p:nvSpPr>
        <p:spPr>
          <a:xfrm>
            <a:off x="154285" y="4470649"/>
            <a:ext cx="3236483" cy="1786497"/>
          </a:xfrm>
          <a:custGeom>
            <a:avLst/>
            <a:gdLst>
              <a:gd name="connsiteX0" fmla="*/ 0 w 3236483"/>
              <a:gd name="connsiteY0" fmla="*/ 0 h 1786497"/>
              <a:gd name="connsiteX1" fmla="*/ 679661 w 3236483"/>
              <a:gd name="connsiteY1" fmla="*/ 0 h 1786497"/>
              <a:gd name="connsiteX2" fmla="*/ 1229864 w 3236483"/>
              <a:gd name="connsiteY2" fmla="*/ 0 h 1786497"/>
              <a:gd name="connsiteX3" fmla="*/ 1780066 w 3236483"/>
              <a:gd name="connsiteY3" fmla="*/ 0 h 1786497"/>
              <a:gd name="connsiteX4" fmla="*/ 2362633 w 3236483"/>
              <a:gd name="connsiteY4" fmla="*/ 0 h 1786497"/>
              <a:gd name="connsiteX5" fmla="*/ 3236483 w 3236483"/>
              <a:gd name="connsiteY5" fmla="*/ 0 h 1786497"/>
              <a:gd name="connsiteX6" fmla="*/ 3236483 w 3236483"/>
              <a:gd name="connsiteY6" fmla="*/ 631229 h 1786497"/>
              <a:gd name="connsiteX7" fmla="*/ 3236483 w 3236483"/>
              <a:gd name="connsiteY7" fmla="*/ 1244593 h 1786497"/>
              <a:gd name="connsiteX8" fmla="*/ 3236483 w 3236483"/>
              <a:gd name="connsiteY8" fmla="*/ 1786497 h 1786497"/>
              <a:gd name="connsiteX9" fmla="*/ 2589186 w 3236483"/>
              <a:gd name="connsiteY9" fmla="*/ 1786497 h 1786497"/>
              <a:gd name="connsiteX10" fmla="*/ 2006619 w 3236483"/>
              <a:gd name="connsiteY10" fmla="*/ 1786497 h 1786497"/>
              <a:gd name="connsiteX11" fmla="*/ 1326958 w 3236483"/>
              <a:gd name="connsiteY11" fmla="*/ 1786497 h 1786497"/>
              <a:gd name="connsiteX12" fmla="*/ 679661 w 3236483"/>
              <a:gd name="connsiteY12" fmla="*/ 1786497 h 1786497"/>
              <a:gd name="connsiteX13" fmla="*/ 0 w 3236483"/>
              <a:gd name="connsiteY13" fmla="*/ 1786497 h 1786497"/>
              <a:gd name="connsiteX14" fmla="*/ 0 w 3236483"/>
              <a:gd name="connsiteY14" fmla="*/ 1244593 h 1786497"/>
              <a:gd name="connsiteX15" fmla="*/ 0 w 3236483"/>
              <a:gd name="connsiteY15" fmla="*/ 684824 h 1786497"/>
              <a:gd name="connsiteX16" fmla="*/ 0 w 3236483"/>
              <a:gd name="connsiteY16" fmla="*/ 0 h 178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36483" h="1786497" extrusionOk="0">
                <a:moveTo>
                  <a:pt x="0" y="0"/>
                </a:moveTo>
                <a:cubicBezTo>
                  <a:pt x="298439" y="-6224"/>
                  <a:pt x="347896" y="-3390"/>
                  <a:pt x="679661" y="0"/>
                </a:cubicBezTo>
                <a:cubicBezTo>
                  <a:pt x="1011426" y="3390"/>
                  <a:pt x="1010389" y="1821"/>
                  <a:pt x="1229864" y="0"/>
                </a:cubicBezTo>
                <a:cubicBezTo>
                  <a:pt x="1449339" y="-1821"/>
                  <a:pt x="1521450" y="-17063"/>
                  <a:pt x="1780066" y="0"/>
                </a:cubicBezTo>
                <a:cubicBezTo>
                  <a:pt x="2038682" y="17063"/>
                  <a:pt x="2129170" y="-11551"/>
                  <a:pt x="2362633" y="0"/>
                </a:cubicBezTo>
                <a:cubicBezTo>
                  <a:pt x="2596096" y="11551"/>
                  <a:pt x="3027062" y="5835"/>
                  <a:pt x="3236483" y="0"/>
                </a:cubicBezTo>
                <a:cubicBezTo>
                  <a:pt x="3225685" y="286026"/>
                  <a:pt x="3239605" y="378022"/>
                  <a:pt x="3236483" y="631229"/>
                </a:cubicBezTo>
                <a:cubicBezTo>
                  <a:pt x="3233361" y="884436"/>
                  <a:pt x="3241787" y="1114837"/>
                  <a:pt x="3236483" y="1244593"/>
                </a:cubicBezTo>
                <a:cubicBezTo>
                  <a:pt x="3231179" y="1374349"/>
                  <a:pt x="3259325" y="1550059"/>
                  <a:pt x="3236483" y="1786497"/>
                </a:cubicBezTo>
                <a:cubicBezTo>
                  <a:pt x="3043073" y="1802313"/>
                  <a:pt x="2721383" y="1785880"/>
                  <a:pt x="2589186" y="1786497"/>
                </a:cubicBezTo>
                <a:cubicBezTo>
                  <a:pt x="2456989" y="1787114"/>
                  <a:pt x="2141596" y="1757527"/>
                  <a:pt x="2006619" y="1786497"/>
                </a:cubicBezTo>
                <a:cubicBezTo>
                  <a:pt x="1871642" y="1815467"/>
                  <a:pt x="1479946" y="1781585"/>
                  <a:pt x="1326958" y="1786497"/>
                </a:cubicBezTo>
                <a:cubicBezTo>
                  <a:pt x="1173970" y="1791409"/>
                  <a:pt x="971507" y="1780942"/>
                  <a:pt x="679661" y="1786497"/>
                </a:cubicBezTo>
                <a:cubicBezTo>
                  <a:pt x="387815" y="1792052"/>
                  <a:pt x="218272" y="1801100"/>
                  <a:pt x="0" y="1786497"/>
                </a:cubicBezTo>
                <a:cubicBezTo>
                  <a:pt x="-15284" y="1527478"/>
                  <a:pt x="526" y="1497056"/>
                  <a:pt x="0" y="1244593"/>
                </a:cubicBezTo>
                <a:cubicBezTo>
                  <a:pt x="-526" y="992130"/>
                  <a:pt x="27892" y="804894"/>
                  <a:pt x="0" y="684824"/>
                </a:cubicBezTo>
                <a:cubicBezTo>
                  <a:pt x="-27892" y="564754"/>
                  <a:pt x="-18936" y="161487"/>
                  <a:pt x="0" y="0"/>
                </a:cubicBezTo>
                <a:close/>
              </a:path>
            </a:pathLst>
          </a:custGeom>
          <a:noFill/>
          <a:ln w="28575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184208276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de-AT" sz="2400" dirty="0">
                <a:solidFill>
                  <a:schemeClr val="tx1"/>
                </a:solidFill>
                <a:effectLst/>
                <a:ea typeface="Tw Cen MT" panose="020B0602020104020603" pitchFamily="34" charset="77"/>
                <a:cs typeface="Calibri" panose="020F0502020204030204" pitchFamily="34" charset="0"/>
              </a:rPr>
              <a:t>Was bedeutet „Sparen kann ich später immer noch.“ für dich?</a:t>
            </a:r>
            <a:endParaRPr lang="de-AT" sz="2400" dirty="0">
              <a:solidFill>
                <a:schemeClr val="tx1"/>
              </a:solidFill>
              <a:effectLst/>
              <a:ea typeface="Tw Cen MT" panose="020B0602020104020603" pitchFamily="34" charset="77"/>
              <a:cs typeface="Arial" panose="020B0604020202020204" pitchFamily="34" charset="0"/>
            </a:endParaRPr>
          </a:p>
        </p:txBody>
      </p:sp>
      <p:pic>
        <p:nvPicPr>
          <p:cNvPr id="9" name="Picture 2" descr="Pfeil Symbol Geschenk Lustig Ich bin das Clipart' Thermobecher | Spreadshirt">
            <a:extLst>
              <a:ext uri="{FF2B5EF4-FFF2-40B4-BE49-F238E27FC236}">
                <a16:creationId xmlns:a16="http://schemas.microsoft.com/office/drawing/2014/main" id="{87605E40-E168-2014-F6AC-DF693AEF4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72335">
            <a:off x="1046828" y="3375739"/>
            <a:ext cx="893480" cy="89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84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0b19a1a682f2822feb727551d897a72a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b5da3d9658db36d04995aaea354189f4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CC05C228-7E92-4981-84E8-E81837C65D51}"/>
</file>

<file path=customXml/itemProps2.xml><?xml version="1.0" encoding="utf-8"?>
<ds:datastoreItem xmlns:ds="http://schemas.openxmlformats.org/officeDocument/2006/customXml" ds:itemID="{7A23EC17-ABD2-4A49-A845-D36BC99D61C0}"/>
</file>

<file path=customXml/itemProps3.xml><?xml version="1.0" encoding="utf-8"?>
<ds:datastoreItem xmlns:ds="http://schemas.openxmlformats.org/officeDocument/2006/customXml" ds:itemID="{2ECBF323-A9E0-4B80-B01D-6BE12F4D948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Breitbild</PresentationFormat>
  <Paragraphs>48</Paragraphs>
  <Slides>9</Slides>
  <Notes>2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Fave Script Bold Pro</vt:lpstr>
      <vt:lpstr>Tw Cen MT</vt:lpstr>
      <vt:lpstr>1_Office</vt:lpstr>
      <vt:lpstr>Lernstrecke 2: Geld und Finanzinstrumente</vt:lpstr>
      <vt:lpstr>Familie Klee</vt:lpstr>
      <vt:lpstr>Familie Klee</vt:lpstr>
      <vt:lpstr>Leitsätze</vt:lpstr>
      <vt:lpstr>Auftrag</vt:lpstr>
      <vt:lpstr>PowerPoint-Präsentation</vt:lpstr>
      <vt:lpstr>Geld-Leitsätze Arbeitsblatt</vt:lpstr>
      <vt:lpstr>Leitsätze</vt:lpstr>
      <vt:lpstr>Alltagschallenge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2025-07-08T12:50:02Z</dcterms:created>
  <dcterms:modified xsi:type="dcterms:W3CDTF">2025-07-08T12:50:10Z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